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5"/>
  </p:notesMasterIdLst>
  <p:sldIdLst>
    <p:sldId id="259" r:id="rId2"/>
    <p:sldId id="260" r:id="rId3"/>
    <p:sldId id="258" r:id="rId4"/>
  </p:sldIdLst>
  <p:sldSz cx="7772400" cy="100584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168">
          <p15:clr>
            <a:srgbClr val="747775"/>
          </p15:clr>
        </p15:guide>
        <p15:guide id="2" pos="2448">
          <p15:clr>
            <a:srgbClr val="747775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Erin Leigh Newport" initials="" lastIdx="3" clrIdx="0"/>
  <p:cmAuthor id="1" name="Hannah Carter" initials="HC" lastIdx="3" clrIdx="1">
    <p:extLst>
      <p:ext uri="{19B8F6BF-5375-455C-9EA6-DF929625EA0E}">
        <p15:presenceInfo xmlns:p15="http://schemas.microsoft.com/office/powerpoint/2012/main" userId="PrI0r8wWKgF5Vz/IS/RIBiW5D4N2Px5q6NWipeRi/6U=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29EC9ED-BC6F-4B6E-B98D-9620ADC9C46A}" v="2" dt="2026-07-20T22:38:19.5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1589" y="38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11" Type="http://schemas.microsoft.com/office/2015/10/relationships/revisionInfo" Target="revisionInfo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104480" y="685800"/>
            <a:ext cx="2649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77210DC6-FA0B-E006-2C44-14D8749B84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>
            <a:extLst>
              <a:ext uri="{FF2B5EF4-FFF2-40B4-BE49-F238E27FC236}">
                <a16:creationId xmlns:a16="http://schemas.microsoft.com/office/drawing/2014/main" id="{F0101E28-C6C9-1CCB-3576-B5EC3AC4426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05025" y="685800"/>
            <a:ext cx="264953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>
            <a:extLst>
              <a:ext uri="{FF2B5EF4-FFF2-40B4-BE49-F238E27FC236}">
                <a16:creationId xmlns:a16="http://schemas.microsoft.com/office/drawing/2014/main" id="{ABC7EE17-9F12-FD3F-A567-894CE48CEED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703982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>
          <a:extLst>
            <a:ext uri="{FF2B5EF4-FFF2-40B4-BE49-F238E27FC236}">
              <a16:creationId xmlns:a16="http://schemas.microsoft.com/office/drawing/2014/main" id="{2D1AF0E7-B044-8BE8-15CE-E465527692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f440d45904_1_2:notes">
            <a:extLst>
              <a:ext uri="{FF2B5EF4-FFF2-40B4-BE49-F238E27FC236}">
                <a16:creationId xmlns:a16="http://schemas.microsoft.com/office/drawing/2014/main" id="{DA8C1AA7-A0AC-EAD5-9180-BFEFC6BF78E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05025" y="685800"/>
            <a:ext cx="264953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3f440d45904_1_2:notes">
            <a:extLst>
              <a:ext uri="{FF2B5EF4-FFF2-40B4-BE49-F238E27FC236}">
                <a16:creationId xmlns:a16="http://schemas.microsoft.com/office/drawing/2014/main" id="{F1578CC2-44D0-CF7D-000A-98CF240E1C3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309887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f440d45904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05025" y="685800"/>
            <a:ext cx="264953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3f440d45904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264952" y="1456058"/>
            <a:ext cx="7242600" cy="4014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264945" y="5542289"/>
            <a:ext cx="7242600" cy="155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264945" y="4206107"/>
            <a:ext cx="7242600" cy="16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264945" y="2253729"/>
            <a:ext cx="3399900" cy="668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107540" y="2253729"/>
            <a:ext cx="3399900" cy="668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264945" y="1086507"/>
            <a:ext cx="2386800" cy="14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264945" y="2717440"/>
            <a:ext cx="2386800" cy="621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16713" y="880293"/>
            <a:ext cx="5412600" cy="799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886200" y="-244"/>
            <a:ext cx="3886200" cy="10058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25675" y="2411542"/>
            <a:ext cx="3438300" cy="2898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25675" y="5481569"/>
            <a:ext cx="3438300" cy="241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198575" y="1415969"/>
            <a:ext cx="3261600" cy="722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264945" y="8273124"/>
            <a:ext cx="5099100" cy="118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264945" y="2163089"/>
            <a:ext cx="7242600" cy="3839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264945" y="6164351"/>
            <a:ext cx="7242600" cy="254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ealthybuildings.hsph.harvard.edu/tools/air-cleaner-calculator/" TargetMode="External"/><Relationship Id="rId7" Type="http://schemas.openxmlformats.org/officeDocument/2006/relationships/hyperlink" Target="https://www.usgbc.org/resources/school-iaq-fact-sheet-electronic-air-cleaners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usgbc.org/resources/school-iaq-fact-sheet-room-air-cleaners" TargetMode="External"/><Relationship Id="rId5" Type="http://schemas.openxmlformats.org/officeDocument/2006/relationships/hyperlink" Target="https://nepis.epa.gov/Exe/ZyPDF.cgi/2000L3LN.PDF?Dockey=2000L3LN.PDF" TargetMode="External"/><Relationship Id="rId4" Type="http://schemas.openxmlformats.org/officeDocument/2006/relationships/hyperlink" Target="https://ahamverifide.org/ahams-air-filtration-standards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16/j.buildenv.2011.05.012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nature.com/articles/s41370-025-00743-9" TargetMode="External"/><Relationship Id="rId4" Type="http://schemas.openxmlformats.org/officeDocument/2006/relationships/hyperlink" Target="https://doi.org/10.3390/ijerph14020207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>
          <a:extLst>
            <a:ext uri="{FF2B5EF4-FFF2-40B4-BE49-F238E27FC236}">
              <a16:creationId xmlns:a16="http://schemas.microsoft.com/office/drawing/2014/main" id="{596C63AD-D333-6415-F359-2E5EB9D3E9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>
            <a:extLst>
              <a:ext uri="{FF2B5EF4-FFF2-40B4-BE49-F238E27FC236}">
                <a16:creationId xmlns:a16="http://schemas.microsoft.com/office/drawing/2014/main" id="{C3F8584D-BD11-4341-923D-66F017E13123}"/>
              </a:ext>
            </a:extLst>
          </p:cNvPr>
          <p:cNvSpPr/>
          <p:nvPr/>
        </p:nvSpPr>
        <p:spPr>
          <a:xfrm>
            <a:off x="355633" y="9264736"/>
            <a:ext cx="2097633" cy="582938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-US">
                <a:solidFill>
                  <a:srgbClr val="FF0000"/>
                </a:solidFill>
              </a:rPr>
              <a:t>Add district logo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57" name="Google Shape;57;p13">
            <a:extLst>
              <a:ext uri="{FF2B5EF4-FFF2-40B4-BE49-F238E27FC236}">
                <a16:creationId xmlns:a16="http://schemas.microsoft.com/office/drawing/2014/main" id="{AA8C71EC-FC13-984F-8A91-788A2C36B2FC}"/>
              </a:ext>
            </a:extLst>
          </p:cNvPr>
          <p:cNvSpPr txBox="1"/>
          <p:nvPr/>
        </p:nvSpPr>
        <p:spPr>
          <a:xfrm>
            <a:off x="459820" y="388007"/>
            <a:ext cx="7041000" cy="154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chemeClr val="dk1"/>
                </a:solidFill>
              </a:rPr>
              <a:t>How to Use Your Portable Air Cleaner</a:t>
            </a:r>
            <a:endParaRPr sz="3000" b="1">
              <a:solidFill>
                <a:schemeClr val="dk1"/>
              </a:solidFill>
            </a:endParaRPr>
          </a:p>
        </p:txBody>
      </p:sp>
      <p:sp>
        <p:nvSpPr>
          <p:cNvPr id="59" name="Google Shape;59;p13">
            <a:extLst>
              <a:ext uri="{FF2B5EF4-FFF2-40B4-BE49-F238E27FC236}">
                <a16:creationId xmlns:a16="http://schemas.microsoft.com/office/drawing/2014/main" id="{B1E92653-DB65-7C25-DE75-A424CE222C34}"/>
              </a:ext>
            </a:extLst>
          </p:cNvPr>
          <p:cNvSpPr txBox="1"/>
          <p:nvPr/>
        </p:nvSpPr>
        <p:spPr>
          <a:xfrm>
            <a:off x="3908503" y="1835397"/>
            <a:ext cx="3362201" cy="203169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14999"/>
              </a:lnSpc>
              <a:spcAft>
                <a:spcPts val="200"/>
              </a:spcAft>
              <a:buClr>
                <a:schemeClr val="dk1"/>
              </a:buClr>
              <a:buSzPts val="1100"/>
            </a:pPr>
            <a:endParaRPr lang="en" baseline="30000" dirty="0">
              <a:solidFill>
                <a:schemeClr val="dk1"/>
              </a:solidFill>
            </a:endParaRPr>
          </a:p>
        </p:txBody>
      </p:sp>
      <p:sp>
        <p:nvSpPr>
          <p:cNvPr id="61" name="Google Shape;61;p13">
            <a:extLst>
              <a:ext uri="{FF2B5EF4-FFF2-40B4-BE49-F238E27FC236}">
                <a16:creationId xmlns:a16="http://schemas.microsoft.com/office/drawing/2014/main" id="{2556DEAF-C4DF-512F-0D84-F3073102838F}"/>
              </a:ext>
            </a:extLst>
          </p:cNvPr>
          <p:cNvSpPr txBox="1"/>
          <p:nvPr/>
        </p:nvSpPr>
        <p:spPr>
          <a:xfrm>
            <a:off x="-912798" y="1868913"/>
            <a:ext cx="4821300" cy="7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chemeClr val="dk1"/>
                </a:solidFill>
                <a:highlight>
                  <a:schemeClr val="lt1"/>
                </a:highlight>
              </a:rPr>
              <a:t>Instructions for Use</a:t>
            </a:r>
            <a:endParaRPr sz="1800" b="1" dirty="0">
              <a:solidFill>
                <a:schemeClr val="dk1"/>
              </a:solidFill>
              <a:highlight>
                <a:schemeClr val="lt1"/>
              </a:highlight>
            </a:endParaRPr>
          </a:p>
        </p:txBody>
      </p:sp>
      <p:sp>
        <p:nvSpPr>
          <p:cNvPr id="62" name="Google Shape;62;p13">
            <a:extLst>
              <a:ext uri="{FF2B5EF4-FFF2-40B4-BE49-F238E27FC236}">
                <a16:creationId xmlns:a16="http://schemas.microsoft.com/office/drawing/2014/main" id="{E9F76326-B289-D545-19AA-9680858EF543}"/>
              </a:ext>
            </a:extLst>
          </p:cNvPr>
          <p:cNvSpPr txBox="1"/>
          <p:nvPr/>
        </p:nvSpPr>
        <p:spPr>
          <a:xfrm>
            <a:off x="349029" y="2471159"/>
            <a:ext cx="3537171" cy="12056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en" b="1" dirty="0">
                <a:solidFill>
                  <a:schemeClr val="dk1"/>
                </a:solidFill>
              </a:rPr>
              <a:t>       WHERE TO PLACE IT</a:t>
            </a:r>
            <a:endParaRPr lang="en-US" dirty="0">
              <a:solidFill>
                <a:schemeClr val="dk1"/>
              </a:solidFill>
            </a:endParaRPr>
          </a:p>
          <a:p>
            <a:pPr>
              <a:lnSpc>
                <a:spcPct val="114999"/>
              </a:lnSpc>
              <a:spcAft>
                <a:spcPts val="800"/>
              </a:spcAft>
            </a:pPr>
            <a:r>
              <a:rPr lang="en" dirty="0">
                <a:solidFill>
                  <a:schemeClr val="dk1"/>
                </a:solidFill>
              </a:rPr>
              <a:t>Place the air cleaner on a flat surface in a central location in the room. Check that the power cord is not a tripping hazard.</a:t>
            </a:r>
          </a:p>
        </p:txBody>
      </p:sp>
      <p:sp>
        <p:nvSpPr>
          <p:cNvPr id="64" name="Google Shape;64;p13">
            <a:extLst>
              <a:ext uri="{FF2B5EF4-FFF2-40B4-BE49-F238E27FC236}">
                <a16:creationId xmlns:a16="http://schemas.microsoft.com/office/drawing/2014/main" id="{8DE4241E-8DCA-19F5-BEAF-E7DB3DD0BE32}"/>
              </a:ext>
            </a:extLst>
          </p:cNvPr>
          <p:cNvSpPr txBox="1"/>
          <p:nvPr/>
        </p:nvSpPr>
        <p:spPr>
          <a:xfrm>
            <a:off x="372511" y="3714033"/>
            <a:ext cx="3719270" cy="109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</a:rPr>
              <a:t> 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65" name="Google Shape;65;p13">
            <a:extLst>
              <a:ext uri="{FF2B5EF4-FFF2-40B4-BE49-F238E27FC236}">
                <a16:creationId xmlns:a16="http://schemas.microsoft.com/office/drawing/2014/main" id="{23BA9F75-62C2-B693-5399-0394EDC42BDE}"/>
              </a:ext>
            </a:extLst>
          </p:cNvPr>
          <p:cNvSpPr txBox="1"/>
          <p:nvPr/>
        </p:nvSpPr>
        <p:spPr>
          <a:xfrm>
            <a:off x="3963837" y="4157170"/>
            <a:ext cx="3275273" cy="1169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en" b="1" dirty="0">
                <a:solidFill>
                  <a:schemeClr val="dk1"/>
                </a:solidFill>
              </a:rPr>
              <a:t>       WHEN TO USE IT</a:t>
            </a:r>
            <a:endParaRPr lang="en-US" dirty="0">
              <a:solidFill>
                <a:schemeClr val="dk1"/>
              </a:solidFill>
            </a:endParaRPr>
          </a:p>
          <a:p>
            <a:pPr>
              <a:lnSpc>
                <a:spcPct val="114999"/>
              </a:lnSpc>
              <a:spcAft>
                <a:spcPts val="800"/>
              </a:spcAft>
              <a:buSzPts val="1100"/>
            </a:pPr>
            <a:r>
              <a:rPr lang="en" dirty="0">
                <a:solidFill>
                  <a:schemeClr val="dk1"/>
                </a:solidFill>
              </a:rPr>
              <a:t>Turn the air cleaner on and leave it running </a:t>
            </a:r>
            <a:r>
              <a:rPr lang="en" dirty="0">
                <a:solidFill>
                  <a:srgbClr val="FF0000"/>
                </a:solidFill>
              </a:rPr>
              <a:t>[at all times/during the school day]</a:t>
            </a:r>
            <a:r>
              <a:rPr lang="en" dirty="0">
                <a:solidFill>
                  <a:schemeClr val="dk1"/>
                </a:solidFill>
              </a:rPr>
              <a:t>. </a:t>
            </a:r>
          </a:p>
        </p:txBody>
      </p:sp>
      <p:sp>
        <p:nvSpPr>
          <p:cNvPr id="69" name="Google Shape;69;p13">
            <a:extLst>
              <a:ext uri="{FF2B5EF4-FFF2-40B4-BE49-F238E27FC236}">
                <a16:creationId xmlns:a16="http://schemas.microsoft.com/office/drawing/2014/main" id="{E4AFE3E8-F8E7-7AD4-7B72-22208CAFCF29}"/>
              </a:ext>
            </a:extLst>
          </p:cNvPr>
          <p:cNvSpPr txBox="1"/>
          <p:nvPr/>
        </p:nvSpPr>
        <p:spPr>
          <a:xfrm>
            <a:off x="384807" y="8098123"/>
            <a:ext cx="3404449" cy="10105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en" b="1" dirty="0">
                <a:solidFill>
                  <a:schemeClr val="dk1"/>
                </a:solidFill>
              </a:rPr>
              <a:t>       FILTER MAINTENANCE</a:t>
            </a:r>
            <a:endParaRPr lang="en-US" dirty="0">
              <a:solidFill>
                <a:schemeClr val="dk1"/>
              </a:solidFill>
            </a:endParaRPr>
          </a:p>
          <a:p>
            <a:pPr>
              <a:lnSpc>
                <a:spcPct val="114999"/>
              </a:lnSpc>
              <a:spcAft>
                <a:spcPts val="800"/>
              </a:spcAft>
              <a:buSzPts val="1100"/>
            </a:pPr>
            <a:r>
              <a:rPr lang="en" dirty="0">
                <a:solidFill>
                  <a:schemeClr val="dk1"/>
                </a:solidFill>
              </a:rPr>
              <a:t>The district will change the filter every </a:t>
            </a:r>
            <a:r>
              <a:rPr lang="en" dirty="0">
                <a:solidFill>
                  <a:srgbClr val="FF0000"/>
                </a:solidFill>
              </a:rPr>
              <a:t>[six months/year]</a:t>
            </a:r>
            <a:r>
              <a:rPr lang="en" dirty="0">
                <a:solidFill>
                  <a:schemeClr val="dk1"/>
                </a:solidFill>
              </a:rPr>
              <a:t>. </a:t>
            </a:r>
          </a:p>
        </p:txBody>
      </p:sp>
      <p:sp>
        <p:nvSpPr>
          <p:cNvPr id="70" name="Google Shape;70;p13">
            <a:extLst>
              <a:ext uri="{FF2B5EF4-FFF2-40B4-BE49-F238E27FC236}">
                <a16:creationId xmlns:a16="http://schemas.microsoft.com/office/drawing/2014/main" id="{670B80A5-C138-AF88-DE9E-C4A968447DA5}"/>
              </a:ext>
            </a:extLst>
          </p:cNvPr>
          <p:cNvSpPr txBox="1"/>
          <p:nvPr/>
        </p:nvSpPr>
        <p:spPr>
          <a:xfrm>
            <a:off x="2542218" y="9271354"/>
            <a:ext cx="4952093" cy="573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r">
              <a:lnSpc>
                <a:spcPct val="115000"/>
              </a:lnSpc>
              <a:spcAft>
                <a:spcPts val="800"/>
              </a:spcAft>
              <a:buClr>
                <a:schemeClr val="dk1"/>
              </a:buClr>
              <a:buSzPts val="1100"/>
            </a:pPr>
            <a:r>
              <a:rPr lang="en">
                <a:solidFill>
                  <a:schemeClr val="dk1"/>
                </a:solidFill>
              </a:rPr>
              <a:t>For assistance with your air cleaner or maintenance requests, reach out to </a:t>
            </a:r>
            <a:r>
              <a:rPr lang="en">
                <a:solidFill>
                  <a:srgbClr val="FF0000"/>
                </a:solidFill>
              </a:rPr>
              <a:t>[department, phone, email].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BD5D097-A3C6-FC66-80FB-986DEE6DD180}"/>
              </a:ext>
            </a:extLst>
          </p:cNvPr>
          <p:cNvSpPr/>
          <p:nvPr/>
        </p:nvSpPr>
        <p:spPr>
          <a:xfrm>
            <a:off x="4043625" y="5408020"/>
            <a:ext cx="3275274" cy="370064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6652D58-15F2-1148-CDD8-A3A5C1D260AC}"/>
              </a:ext>
            </a:extLst>
          </p:cNvPr>
          <p:cNvSpPr txBox="1"/>
          <p:nvPr/>
        </p:nvSpPr>
        <p:spPr>
          <a:xfrm>
            <a:off x="4559256" y="6996939"/>
            <a:ext cx="2482669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[Add photo of your school district's air cleaners here]</a:t>
            </a:r>
          </a:p>
        </p:txBody>
      </p:sp>
      <p:sp>
        <p:nvSpPr>
          <p:cNvPr id="4" name="Google Shape;65;p13">
            <a:extLst>
              <a:ext uri="{FF2B5EF4-FFF2-40B4-BE49-F238E27FC236}">
                <a16:creationId xmlns:a16="http://schemas.microsoft.com/office/drawing/2014/main" id="{46C7D43E-4D41-E1C4-9581-0467946EFEA3}"/>
              </a:ext>
            </a:extLst>
          </p:cNvPr>
          <p:cNvSpPr txBox="1"/>
          <p:nvPr/>
        </p:nvSpPr>
        <p:spPr>
          <a:xfrm>
            <a:off x="349029" y="3725714"/>
            <a:ext cx="3362201" cy="109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en" b="1" dirty="0">
                <a:solidFill>
                  <a:schemeClr val="dk1"/>
                </a:solidFill>
              </a:rPr>
              <a:t>        FAN SETTINGS</a:t>
            </a:r>
            <a:endParaRPr lang="en-US" b="1" dirty="0">
              <a:solidFill>
                <a:schemeClr val="dk1"/>
              </a:solidFill>
            </a:endParaRPr>
          </a:p>
          <a:p>
            <a:pPr>
              <a:lnSpc>
                <a:spcPct val="114999"/>
              </a:lnSpc>
              <a:spcAft>
                <a:spcPts val="800"/>
              </a:spcAft>
              <a:buSzPts val="1100"/>
            </a:pPr>
            <a:r>
              <a:rPr lang="en" dirty="0">
                <a:solidFill>
                  <a:schemeClr val="dk1"/>
                </a:solidFill>
              </a:rPr>
              <a:t>Keep the air cleaner on the </a:t>
            </a:r>
            <a:r>
              <a:rPr lang="en" dirty="0">
                <a:solidFill>
                  <a:srgbClr val="FF0000"/>
                </a:solidFill>
              </a:rPr>
              <a:t>[highest]</a:t>
            </a:r>
            <a:r>
              <a:rPr lang="en" dirty="0">
                <a:solidFill>
                  <a:schemeClr val="dk1"/>
                </a:solidFill>
              </a:rPr>
              <a:t> fan speed. At this setting, the device provides clean air for </a:t>
            </a:r>
            <a:r>
              <a:rPr lang="en" dirty="0">
                <a:solidFill>
                  <a:srgbClr val="FF0000"/>
                </a:solidFill>
              </a:rPr>
              <a:t>[350 sq. ft.].</a:t>
            </a:r>
            <a:endParaRPr lang="en" dirty="0">
              <a:solidFill>
                <a:schemeClr val="dk1"/>
              </a:solidFill>
            </a:endParaRPr>
          </a:p>
        </p:txBody>
      </p:sp>
      <p:sp>
        <p:nvSpPr>
          <p:cNvPr id="5" name="Google Shape;65;p13">
            <a:extLst>
              <a:ext uri="{FF2B5EF4-FFF2-40B4-BE49-F238E27FC236}">
                <a16:creationId xmlns:a16="http://schemas.microsoft.com/office/drawing/2014/main" id="{8740F98D-C3E4-934F-A5F2-1111C4F79AB6}"/>
              </a:ext>
            </a:extLst>
          </p:cNvPr>
          <p:cNvSpPr txBox="1"/>
          <p:nvPr/>
        </p:nvSpPr>
        <p:spPr>
          <a:xfrm>
            <a:off x="381226" y="5106089"/>
            <a:ext cx="3662399" cy="1754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en" b="1" dirty="0">
                <a:solidFill>
                  <a:schemeClr val="dk1"/>
                </a:solidFill>
              </a:rPr>
              <a:t>       INDICATOR LIGHTS</a:t>
            </a:r>
            <a:endParaRPr lang="en-US" dirty="0">
              <a:solidFill>
                <a:schemeClr val="dk1"/>
              </a:solidFill>
            </a:endParaRPr>
          </a:p>
          <a:p>
            <a:pPr>
              <a:lnSpc>
                <a:spcPct val="114999"/>
              </a:lnSpc>
              <a:spcAft>
                <a:spcPts val="800"/>
              </a:spcAft>
              <a:buSzPts val="1100"/>
            </a:pPr>
            <a:r>
              <a:rPr lang="en" b="1" dirty="0">
                <a:solidFill>
                  <a:schemeClr val="dk1"/>
                </a:solidFill>
              </a:rPr>
              <a:t>Power Indicator:</a:t>
            </a:r>
            <a:r>
              <a:rPr lang="en" dirty="0">
                <a:solidFill>
                  <a:schemeClr val="dk1"/>
                </a:solidFill>
              </a:rPr>
              <a:t> </a:t>
            </a:r>
            <a:r>
              <a:rPr lang="en" dirty="0">
                <a:solidFill>
                  <a:srgbClr val="FF0000"/>
                </a:solidFill>
              </a:rPr>
              <a:t>[Green]</a:t>
            </a:r>
            <a:r>
              <a:rPr lang="en" dirty="0">
                <a:solidFill>
                  <a:schemeClr val="dk1"/>
                </a:solidFill>
              </a:rPr>
              <a:t> means the device is on and running</a:t>
            </a:r>
          </a:p>
          <a:p>
            <a:pPr>
              <a:lnSpc>
                <a:spcPct val="114999"/>
              </a:lnSpc>
              <a:spcAft>
                <a:spcPts val="800"/>
              </a:spcAft>
              <a:buSzPts val="1100"/>
            </a:pPr>
            <a:r>
              <a:rPr lang="en-US" b="1" dirty="0">
                <a:solidFill>
                  <a:srgbClr val="FF0000"/>
                </a:solidFill>
              </a:rPr>
              <a:t>[Filter replacement light:</a:t>
            </a:r>
            <a:r>
              <a:rPr lang="en-US" dirty="0">
                <a:solidFill>
                  <a:srgbClr val="FF0000"/>
                </a:solidFill>
              </a:rPr>
              <a:t> Don't worry if the light turns red, the air cleaner is still working. Once the filter is changed, this light must be manually reset.]</a:t>
            </a:r>
          </a:p>
          <a:p>
            <a:pPr>
              <a:lnSpc>
                <a:spcPct val="114999"/>
              </a:lnSpc>
              <a:spcAft>
                <a:spcPts val="800"/>
              </a:spcAft>
              <a:buSzPts val="1100"/>
            </a:pPr>
            <a:r>
              <a:rPr lang="en-US" dirty="0">
                <a:solidFill>
                  <a:srgbClr val="FF0000"/>
                </a:solidFill>
              </a:rPr>
              <a:t>[</a:t>
            </a:r>
            <a:r>
              <a:rPr lang="en-US" b="1" dirty="0">
                <a:solidFill>
                  <a:srgbClr val="FF0000"/>
                </a:solidFill>
              </a:rPr>
              <a:t>Air quality indicator:</a:t>
            </a:r>
            <a:r>
              <a:rPr lang="en-US" dirty="0">
                <a:solidFill>
                  <a:srgbClr val="FF0000"/>
                </a:solidFill>
              </a:rPr>
              <a:t> Shows real-time particulate levels, ranging from blue (good) to red (poor)]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8F34308-3A37-8630-3BE3-7BA2280FBFCC}"/>
              </a:ext>
            </a:extLst>
          </p:cNvPr>
          <p:cNvSpPr txBox="1"/>
          <p:nvPr/>
        </p:nvSpPr>
        <p:spPr>
          <a:xfrm>
            <a:off x="372511" y="1043735"/>
            <a:ext cx="7048030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[School district name]</a:t>
            </a:r>
            <a:r>
              <a:rPr lang="en-US" dirty="0"/>
              <a:t> has installed air cleaners in classrooms to improve indoor air quality. These devices use a fan and </a:t>
            </a:r>
            <a:r>
              <a:rPr lang="en-US" dirty="0">
                <a:solidFill>
                  <a:srgbClr val="FF0000"/>
                </a:solidFill>
              </a:rPr>
              <a:t>[HEPA]</a:t>
            </a:r>
            <a:r>
              <a:rPr lang="en-US" dirty="0"/>
              <a:t> filters to remove tiny airborne particles including viruses, pollen, mold, and dust. </a:t>
            </a:r>
          </a:p>
        </p:txBody>
      </p:sp>
      <p:pic>
        <p:nvPicPr>
          <p:cNvPr id="9" name="Graphic 8" descr="Marker with solid fill">
            <a:extLst>
              <a:ext uri="{FF2B5EF4-FFF2-40B4-BE49-F238E27FC236}">
                <a16:creationId xmlns:a16="http://schemas.microsoft.com/office/drawing/2014/main" id="{A89E486F-882A-6C86-D2FE-B9518248D76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5406" y="2323616"/>
            <a:ext cx="484283" cy="484283"/>
          </a:xfrm>
          <a:prstGeom prst="rect">
            <a:avLst/>
          </a:prstGeom>
        </p:spPr>
      </p:pic>
      <p:pic>
        <p:nvPicPr>
          <p:cNvPr id="15" name="Graphic 14" descr="Windy with solid fill">
            <a:extLst>
              <a:ext uri="{FF2B5EF4-FFF2-40B4-BE49-F238E27FC236}">
                <a16:creationId xmlns:a16="http://schemas.microsoft.com/office/drawing/2014/main" id="{B7352915-A915-797D-F7BC-17E59BCE1F3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8278" y="3609413"/>
            <a:ext cx="511411" cy="511411"/>
          </a:xfrm>
          <a:prstGeom prst="rect">
            <a:avLst/>
          </a:prstGeom>
        </p:spPr>
      </p:pic>
      <p:pic>
        <p:nvPicPr>
          <p:cNvPr id="17" name="Graphic 16" descr="Clock with solid fill">
            <a:extLst>
              <a:ext uri="{FF2B5EF4-FFF2-40B4-BE49-F238E27FC236}">
                <a16:creationId xmlns:a16="http://schemas.microsoft.com/office/drawing/2014/main" id="{853C7565-965B-0B95-75B3-7C9E787093C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815638" y="3978076"/>
            <a:ext cx="552285" cy="552285"/>
          </a:xfrm>
          <a:prstGeom prst="rect">
            <a:avLst/>
          </a:prstGeom>
        </p:spPr>
      </p:pic>
      <p:pic>
        <p:nvPicPr>
          <p:cNvPr id="21" name="Graphic 20" descr="Wrench with solid fill">
            <a:extLst>
              <a:ext uri="{FF2B5EF4-FFF2-40B4-BE49-F238E27FC236}">
                <a16:creationId xmlns:a16="http://schemas.microsoft.com/office/drawing/2014/main" id="{ACFB0961-9AE9-1BEA-F70B-92733F65A8E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05728" y="7995619"/>
            <a:ext cx="413834" cy="413834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C7C15FED-805D-48EE-FABA-A9A6838D9B77}"/>
              </a:ext>
            </a:extLst>
          </p:cNvPr>
          <p:cNvSpPr txBox="1"/>
          <p:nvPr/>
        </p:nvSpPr>
        <p:spPr>
          <a:xfrm>
            <a:off x="4091780" y="1907276"/>
            <a:ext cx="3187010" cy="21446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999"/>
              </a:lnSpc>
              <a:spcAft>
                <a:spcPts val="200"/>
              </a:spcAft>
              <a:buClr>
                <a:schemeClr val="dk1"/>
              </a:buClr>
              <a:buSzPts val="1100"/>
            </a:pPr>
            <a:r>
              <a:rPr lang="en" b="1" dirty="0">
                <a:solidFill>
                  <a:schemeClr val="dk1"/>
                </a:solidFill>
              </a:rPr>
              <a:t>Portable air cleaners reduce air pollutants, which can support:</a:t>
            </a:r>
            <a:endParaRPr lang="en-US" baseline="30000" dirty="0">
              <a:solidFill>
                <a:schemeClr val="dk1"/>
              </a:solidFill>
            </a:endParaRPr>
          </a:p>
          <a:p>
            <a:pPr marL="171450" indent="-171450">
              <a:lnSpc>
                <a:spcPct val="114999"/>
              </a:lnSpc>
              <a:spcAft>
                <a:spcPts val="200"/>
              </a:spcAft>
              <a:buClr>
                <a:schemeClr val="dk1"/>
              </a:buClr>
              <a:buSzPts val="1100"/>
              <a:buChar char="•"/>
            </a:pPr>
            <a:r>
              <a:rPr lang="en" dirty="0">
                <a:solidFill>
                  <a:schemeClr val="dk1"/>
                </a:solidFill>
              </a:rPr>
              <a:t>Fewer asthma and allergy symptoms</a:t>
            </a:r>
            <a:r>
              <a:rPr lang="en" baseline="30000" dirty="0">
                <a:solidFill>
                  <a:schemeClr val="dk1"/>
                </a:solidFill>
              </a:rPr>
              <a:t>1</a:t>
            </a:r>
            <a:endParaRPr lang="en-US" baseline="30000" dirty="0">
              <a:solidFill>
                <a:schemeClr val="dk1"/>
              </a:solidFill>
            </a:endParaRPr>
          </a:p>
          <a:p>
            <a:pPr marL="171450" indent="-171450">
              <a:lnSpc>
                <a:spcPct val="114999"/>
              </a:lnSpc>
              <a:spcAft>
                <a:spcPts val="200"/>
              </a:spcAft>
              <a:buClr>
                <a:schemeClr val="dk1"/>
              </a:buClr>
              <a:buSzPts val="1100"/>
              <a:buChar char="•"/>
            </a:pPr>
            <a:r>
              <a:rPr lang="en" dirty="0">
                <a:solidFill>
                  <a:schemeClr val="dk1"/>
                </a:solidFill>
              </a:rPr>
              <a:t>Less asthma and illness-related absences </a:t>
            </a:r>
            <a:r>
              <a:rPr lang="en" baseline="30000" dirty="0">
                <a:solidFill>
                  <a:schemeClr val="dk1"/>
                </a:solidFill>
              </a:rPr>
              <a:t>2</a:t>
            </a:r>
            <a:endParaRPr lang="en-US" baseline="30000" dirty="0">
              <a:solidFill>
                <a:schemeClr val="dk1"/>
              </a:solidFill>
            </a:endParaRPr>
          </a:p>
          <a:p>
            <a:pPr marL="171450" indent="-171450">
              <a:lnSpc>
                <a:spcPct val="114999"/>
              </a:lnSpc>
              <a:spcAft>
                <a:spcPts val="200"/>
              </a:spcAft>
              <a:buClr>
                <a:schemeClr val="dk1"/>
              </a:buClr>
              <a:buSzPts val="1100"/>
              <a:buChar char="•"/>
            </a:pPr>
            <a:r>
              <a:rPr lang="en" dirty="0">
                <a:solidFill>
                  <a:schemeClr val="dk1"/>
                </a:solidFill>
              </a:rPr>
              <a:t>Better learning and test scores </a:t>
            </a:r>
            <a:r>
              <a:rPr lang="en" baseline="30000" dirty="0">
                <a:solidFill>
                  <a:schemeClr val="dk1"/>
                </a:solidFill>
              </a:rPr>
              <a:t>3</a:t>
            </a:r>
          </a:p>
          <a:p>
            <a:endParaRPr lang="en-US" dirty="0"/>
          </a:p>
        </p:txBody>
      </p:sp>
      <p:pic>
        <p:nvPicPr>
          <p:cNvPr id="24" name="Graphic 23" descr="Power with solid fill">
            <a:extLst>
              <a:ext uri="{FF2B5EF4-FFF2-40B4-BE49-F238E27FC236}">
                <a16:creationId xmlns:a16="http://schemas.microsoft.com/office/drawing/2014/main" id="{AE18C18E-4E44-207E-DFB0-15FED64016B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36129" y="4993504"/>
            <a:ext cx="382835" cy="382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1438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>
          <a:extLst>
            <a:ext uri="{FF2B5EF4-FFF2-40B4-BE49-F238E27FC236}">
              <a16:creationId xmlns:a16="http://schemas.microsoft.com/office/drawing/2014/main" id="{19F271D1-8AA6-805E-B4F8-B32293806F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>
            <a:extLst>
              <a:ext uri="{FF2B5EF4-FFF2-40B4-BE49-F238E27FC236}">
                <a16:creationId xmlns:a16="http://schemas.microsoft.com/office/drawing/2014/main" id="{2BDF3B83-2998-A41E-68BB-C402654F5557}"/>
              </a:ext>
            </a:extLst>
          </p:cNvPr>
          <p:cNvSpPr txBox="1"/>
          <p:nvPr/>
        </p:nvSpPr>
        <p:spPr>
          <a:xfrm>
            <a:off x="409403" y="269232"/>
            <a:ext cx="7041000" cy="154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en" sz="2400" dirty="0">
                <a:solidFill>
                  <a:schemeClr val="dk1"/>
                </a:solidFill>
              </a:rPr>
              <a:t>How to Use this Template</a:t>
            </a:r>
          </a:p>
          <a:p>
            <a:pPr algn="ctr"/>
            <a:r>
              <a:rPr lang="en" sz="1800" dirty="0">
                <a:solidFill>
                  <a:schemeClr val="dk1"/>
                </a:solidFill>
              </a:rPr>
              <a:t>Writing Instructions for School Air Cleaners</a:t>
            </a:r>
          </a:p>
        </p:txBody>
      </p:sp>
      <p:sp>
        <p:nvSpPr>
          <p:cNvPr id="77" name="Google Shape;77;p14">
            <a:extLst>
              <a:ext uri="{FF2B5EF4-FFF2-40B4-BE49-F238E27FC236}">
                <a16:creationId xmlns:a16="http://schemas.microsoft.com/office/drawing/2014/main" id="{D66E7008-AEF4-F887-2EC0-0C7C13DA60B1}"/>
              </a:ext>
            </a:extLst>
          </p:cNvPr>
          <p:cNvSpPr txBox="1"/>
          <p:nvPr/>
        </p:nvSpPr>
        <p:spPr>
          <a:xfrm>
            <a:off x="484473" y="1207289"/>
            <a:ext cx="6891300" cy="90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indent="-171450">
              <a:buChar char="•"/>
            </a:pPr>
            <a:r>
              <a:rPr lang="en" sz="1200" dirty="0">
                <a:solidFill>
                  <a:schemeClr val="dk1"/>
                </a:solidFill>
              </a:rPr>
              <a:t>Fill in </a:t>
            </a:r>
            <a:r>
              <a:rPr lang="en" sz="1200" dirty="0">
                <a:solidFill>
                  <a:srgbClr val="FF0000"/>
                </a:solidFill>
              </a:rPr>
              <a:t>[red text] </a:t>
            </a:r>
            <a:r>
              <a:rPr lang="en" sz="1200" dirty="0">
                <a:solidFill>
                  <a:schemeClr val="dk1"/>
                </a:solidFill>
              </a:rPr>
              <a:t>with instructions to your specific devices.</a:t>
            </a:r>
          </a:p>
          <a:p>
            <a:pPr marL="171450" indent="-171450">
              <a:buChar char="•"/>
            </a:pPr>
            <a:r>
              <a:rPr lang="en" sz="1200" dirty="0">
                <a:solidFill>
                  <a:schemeClr val="dk1"/>
                </a:solidFill>
              </a:rPr>
              <a:t>Add a photo of the actual device staff have in their spaces. Consider adding arrows to point out device features and settings.</a:t>
            </a:r>
          </a:p>
          <a:p>
            <a:pPr marL="171450" indent="-171450">
              <a:buChar char="•"/>
            </a:pPr>
            <a:r>
              <a:rPr lang="en" sz="1200" dirty="0">
                <a:solidFill>
                  <a:schemeClr val="dk1"/>
                </a:solidFill>
              </a:rPr>
              <a:t>Add your district logo and contact information, so staff know these instructions are customized.</a:t>
            </a:r>
          </a:p>
          <a:p>
            <a:endParaRPr lang="en" sz="1200" dirty="0">
              <a:solidFill>
                <a:schemeClr val="dk1"/>
              </a:solidFill>
            </a:endParaRPr>
          </a:p>
          <a:p>
            <a:r>
              <a:rPr lang="en" sz="1200" b="1" dirty="0">
                <a:solidFill>
                  <a:schemeClr val="dk1"/>
                </a:solidFill>
              </a:rPr>
              <a:t>Placement</a:t>
            </a:r>
          </a:p>
          <a:p>
            <a:pPr marL="285750" indent="-285750">
              <a:buChar char="•"/>
            </a:pPr>
            <a:r>
              <a:rPr lang="en" sz="1200" dirty="0">
                <a:solidFill>
                  <a:schemeClr val="dk1"/>
                </a:solidFill>
              </a:rPr>
              <a:t>Specify if cords can or should be taped down to prevent tripping</a:t>
            </a:r>
          </a:p>
          <a:p>
            <a:pPr marL="285750" indent="-285750">
              <a:buChar char="•"/>
            </a:pPr>
            <a:r>
              <a:rPr lang="en" sz="1200" dirty="0">
                <a:solidFill>
                  <a:schemeClr val="dk1"/>
                </a:solidFill>
              </a:rPr>
              <a:t>Ideal placement is central in the room near the most people, realistically, the best placement may be where the device will be least disruptive and not turned off.</a:t>
            </a:r>
          </a:p>
          <a:p>
            <a:pPr marL="171450" indent="-171450">
              <a:buChar char="•"/>
            </a:pPr>
            <a:endParaRPr lang="en" sz="1200" dirty="0">
              <a:solidFill>
                <a:schemeClr val="dk1"/>
              </a:solidFill>
            </a:endParaRPr>
          </a:p>
          <a:p>
            <a:r>
              <a:rPr lang="en" sz="1200" b="1" dirty="0">
                <a:solidFill>
                  <a:schemeClr val="dk1"/>
                </a:solidFill>
              </a:rPr>
              <a:t>When to Use Your Air Cleaner</a:t>
            </a:r>
          </a:p>
          <a:p>
            <a:pPr marL="285750" indent="-285750">
              <a:buChar char="•"/>
            </a:pPr>
            <a:r>
              <a:rPr lang="en" sz="1200" dirty="0">
                <a:solidFill>
                  <a:schemeClr val="dk1"/>
                </a:solidFill>
              </a:rPr>
              <a:t>Communicate expectations for if the device should be turned on and off each day. Devices that are encouraged to be left on are likely to be used more regularly.</a:t>
            </a:r>
          </a:p>
          <a:p>
            <a:endParaRPr lang="en" sz="1200" b="1" dirty="0">
              <a:solidFill>
                <a:schemeClr val="dk1"/>
              </a:solidFill>
            </a:endParaRPr>
          </a:p>
          <a:p>
            <a:r>
              <a:rPr lang="en" sz="1200" b="1" dirty="0">
                <a:solidFill>
                  <a:schemeClr val="dk1"/>
                </a:solidFill>
              </a:rPr>
              <a:t>Fan Speeds</a:t>
            </a:r>
          </a:p>
          <a:p>
            <a:pPr marL="285750" indent="-285750">
              <a:buChar char="•"/>
            </a:pPr>
            <a:r>
              <a:rPr lang="en" sz="1200" dirty="0">
                <a:solidFill>
                  <a:schemeClr val="dk1"/>
                </a:solidFill>
              </a:rPr>
              <a:t>Look up the device clean air delivery rate (CADR), often measured in cubic feet per minute (CFM), for each fan speed. If multiple numbers are listed, use the one for </a:t>
            </a:r>
            <a:r>
              <a:rPr lang="en" sz="1200" dirty="0">
                <a:solidFill>
                  <a:schemeClr val="dk1"/>
                </a:solidFill>
                <a:hlinkClick r:id="rId3"/>
              </a:rPr>
              <a:t>"dust". </a:t>
            </a:r>
            <a:endParaRPr lang="en" sz="1200" baseline="30000" dirty="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285750" indent="-285750">
              <a:buChar char="•"/>
            </a:pPr>
            <a:r>
              <a:rPr lang="en" sz="1200" dirty="0">
                <a:solidFill>
                  <a:schemeClr val="dk1"/>
                </a:solidFill>
                <a:hlinkClick r:id="rId4"/>
              </a:rPr>
              <a:t>Rule of thumb</a:t>
            </a:r>
            <a:r>
              <a:rPr lang="en" sz="1200" dirty="0">
                <a:solidFill>
                  <a:schemeClr val="dk1"/>
                </a:solidFill>
              </a:rPr>
              <a:t>: target total CADR ~ 2/3 of room area. (ex. 900 ft</a:t>
            </a:r>
            <a:r>
              <a:rPr lang="en" sz="1200" baseline="30000" dirty="0">
                <a:solidFill>
                  <a:schemeClr val="dk1"/>
                </a:solidFill>
              </a:rPr>
              <a:t>2</a:t>
            </a:r>
            <a:r>
              <a:rPr lang="en" sz="1200" dirty="0">
                <a:solidFill>
                  <a:schemeClr val="dk1"/>
                </a:solidFill>
              </a:rPr>
              <a:t> classroom, target = 600 CFM)</a:t>
            </a:r>
          </a:p>
          <a:p>
            <a:pPr marL="285750" indent="-285750">
              <a:buChar char="•"/>
            </a:pPr>
            <a:r>
              <a:rPr lang="en" sz="1200" dirty="0">
                <a:solidFill>
                  <a:schemeClr val="dk1"/>
                </a:solidFill>
              </a:rPr>
              <a:t>Look up the device's specified noise levels. Ideally, noise levels should stay under </a:t>
            </a:r>
            <a:r>
              <a:rPr lang="en" sz="1200" dirty="0">
                <a:solidFill>
                  <a:schemeClr val="dk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45 dBA</a:t>
            </a:r>
            <a:r>
              <a:rPr lang="en" sz="1200" dirty="0">
                <a:solidFill>
                  <a:schemeClr val="dk1"/>
                </a:solidFill>
              </a:rPr>
              <a:t> while at the target fan speed.</a:t>
            </a:r>
          </a:p>
          <a:p>
            <a:pPr marL="285750" indent="-285750">
              <a:buChar char="•"/>
            </a:pPr>
            <a:r>
              <a:rPr lang="en" sz="1200" b="1" dirty="0">
                <a:solidFill>
                  <a:schemeClr val="dk1"/>
                </a:solidFill>
              </a:rPr>
              <a:t>Suggest a fan speed with the highest CADR without noise levels being disruptive.</a:t>
            </a:r>
          </a:p>
          <a:p>
            <a:pPr marL="285750" indent="-285750">
              <a:buChar char="•"/>
            </a:pPr>
            <a:r>
              <a:rPr lang="en" sz="1200" dirty="0">
                <a:solidFill>
                  <a:schemeClr val="dk1"/>
                </a:solidFill>
              </a:rPr>
              <a:t>Use Harvard's </a:t>
            </a:r>
            <a:r>
              <a:rPr lang="en" sz="1200" dirty="0">
                <a:solidFill>
                  <a:schemeClr val="dk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Portable Air Cleaner Sizing Tool</a:t>
            </a:r>
            <a:r>
              <a:rPr lang="en" sz="1200" dirty="0">
                <a:solidFill>
                  <a:schemeClr val="dk1"/>
                </a:solidFill>
              </a:rPr>
              <a:t> to learn more about clean air delivery from air cleaners.</a:t>
            </a:r>
          </a:p>
          <a:p>
            <a:endParaRPr lang="en" sz="1200" b="1" dirty="0">
              <a:solidFill>
                <a:schemeClr val="dk1"/>
              </a:solidFill>
            </a:endParaRPr>
          </a:p>
          <a:p>
            <a:r>
              <a:rPr lang="en" sz="1200" b="1" dirty="0">
                <a:solidFill>
                  <a:schemeClr val="dk1"/>
                </a:solidFill>
              </a:rPr>
              <a:t>Indicator lights</a:t>
            </a:r>
            <a:endParaRPr lang="en" sz="1200" dirty="0">
              <a:solidFill>
                <a:schemeClr val="dk1"/>
              </a:solidFill>
            </a:endParaRPr>
          </a:p>
          <a:p>
            <a:pPr marL="285750" indent="-285750">
              <a:buChar char="•"/>
            </a:pPr>
            <a:r>
              <a:rPr lang="en" sz="1200" dirty="0">
                <a:solidFill>
                  <a:schemeClr val="dk1"/>
                </a:solidFill>
              </a:rPr>
              <a:t>Point out important indicator lights, especially ones that look like errors that could lead to devices being turned off.</a:t>
            </a:r>
          </a:p>
          <a:p>
            <a:pPr marL="285750" indent="-285750">
              <a:buChar char="•"/>
            </a:pPr>
            <a:r>
              <a:rPr lang="en" sz="1200" dirty="0">
                <a:solidFill>
                  <a:schemeClr val="dk1"/>
                </a:solidFill>
              </a:rPr>
              <a:t>Filter change indicator lights may be based on timers and not actual filter conditions and could lead staff to think the device is unsafe to use.</a:t>
            </a:r>
          </a:p>
          <a:p>
            <a:pPr marL="285750" indent="-285750">
              <a:buChar char="•"/>
            </a:pPr>
            <a:r>
              <a:rPr lang="en" sz="1200" dirty="0">
                <a:solidFill>
                  <a:schemeClr val="dk1"/>
                </a:solidFill>
              </a:rPr>
              <a:t>If the device as air quality sensors, check to see if automatic fan speeds are enabled.</a:t>
            </a:r>
          </a:p>
          <a:p>
            <a:endParaRPr lang="en" sz="1200" b="1" dirty="0">
              <a:solidFill>
                <a:schemeClr val="dk1"/>
              </a:solidFill>
            </a:endParaRPr>
          </a:p>
          <a:p>
            <a:r>
              <a:rPr lang="en" sz="1200" b="1" dirty="0">
                <a:solidFill>
                  <a:schemeClr val="dk1"/>
                </a:solidFill>
              </a:rPr>
              <a:t>Filter Maintenance</a:t>
            </a:r>
          </a:p>
          <a:p>
            <a:pPr marL="285750" indent="-285750">
              <a:buChar char="•"/>
            </a:pPr>
            <a:r>
              <a:rPr lang="en" sz="1200" dirty="0">
                <a:solidFill>
                  <a:schemeClr val="dk1"/>
                </a:solidFill>
              </a:rPr>
              <a:t>Communicate how often filters will be changed and who will change them.</a:t>
            </a:r>
          </a:p>
          <a:p>
            <a:pPr marL="285750" indent="-285750">
              <a:buChar char="•"/>
            </a:pPr>
            <a:r>
              <a:rPr lang="en" sz="1200" dirty="0">
                <a:solidFill>
                  <a:schemeClr val="dk1"/>
                </a:solidFill>
              </a:rPr>
              <a:t>If teachers or school staff are changing filters, ensure they have additional instructions about how to do so and proper PPE.</a:t>
            </a:r>
          </a:p>
          <a:p>
            <a:endParaRPr lang="en" sz="1200" b="1" dirty="0">
              <a:solidFill>
                <a:schemeClr val="dk1"/>
              </a:solidFill>
            </a:endParaRPr>
          </a:p>
          <a:p>
            <a:r>
              <a:rPr lang="en" sz="1200" dirty="0">
                <a:solidFill>
                  <a:schemeClr val="dk1"/>
                </a:solidFill>
              </a:rPr>
              <a:t>Learn more about selecting portable air cleaners for schools: </a:t>
            </a:r>
            <a:r>
              <a:rPr lang="en" sz="1200" dirty="0">
                <a:solidFill>
                  <a:schemeClr val="dk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School In-Room Air Cleaners Fact Sheet</a:t>
            </a:r>
            <a:r>
              <a:rPr lang="en" sz="1200" dirty="0">
                <a:solidFill>
                  <a:schemeClr val="dk1"/>
                </a:solidFill>
              </a:rPr>
              <a:t> and </a:t>
            </a:r>
            <a:r>
              <a:rPr lang="en" sz="1200" dirty="0">
                <a:solidFill>
                  <a:schemeClr val="dk1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Electronic Air Cleaners Fact Sheet</a:t>
            </a:r>
            <a:r>
              <a:rPr lang="en" sz="1200" dirty="0">
                <a:solidFill>
                  <a:schemeClr val="dk1"/>
                </a:solidFill>
              </a:rPr>
              <a:t>.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lang="en" sz="1200" baseline="300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" sz="1200" b="1" dirty="0"/>
            </a:br>
            <a:br>
              <a:rPr lang="en" sz="1200" b="1" dirty="0"/>
            </a:br>
            <a:br>
              <a:rPr lang="en" sz="1300" dirty="0">
                <a:highlight>
                  <a:srgbClr val="FFFFFF"/>
                </a:highlight>
              </a:rPr>
            </a:br>
            <a:br>
              <a:rPr lang="en" sz="1200" dirty="0"/>
            </a:br>
            <a:br>
              <a:rPr lang="en" sz="1200" dirty="0"/>
            </a:br>
            <a:br>
              <a:rPr lang="en" sz="1200" dirty="0"/>
            </a:br>
            <a:endParaRPr lang="en" sz="1200" b="1" dirty="0"/>
          </a:p>
          <a:p>
            <a:pPr marL="0" lvl="0" indent="0" algn="l" rtl="0">
              <a:lnSpc>
                <a:spcPct val="115000"/>
              </a:lnSpc>
              <a:spcBef>
                <a:spcPts val="3800"/>
              </a:spcBef>
              <a:spcAft>
                <a:spcPts val="3800"/>
              </a:spcAft>
              <a:buNone/>
            </a:pPr>
            <a:endParaRPr sz="1200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2260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5"/>
          <p:cNvSpPr txBox="1"/>
          <p:nvPr/>
        </p:nvSpPr>
        <p:spPr>
          <a:xfrm>
            <a:off x="547350" y="522325"/>
            <a:ext cx="6677700" cy="852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b="1" dirty="0">
                <a:solidFill>
                  <a:schemeClr val="dk1"/>
                </a:solidFill>
              </a:rPr>
              <a:t>Sources</a:t>
            </a:r>
            <a:br>
              <a:rPr lang="en" sz="1200" dirty="0"/>
            </a:br>
            <a:br>
              <a:rPr lang="en" sz="1200" dirty="0"/>
            </a:br>
            <a:r>
              <a:rPr lang="en" sz="1200" dirty="0">
                <a:solidFill>
                  <a:schemeClr val="dk1"/>
                </a:solidFill>
              </a:rPr>
              <a:t>1. Du, Liuliu, Stuart Batterman, Edith Parker, et al. “Particle Concentrations and Effectiveness of Free-Standing Air Filters in Bedrooms of Children with Asthma in Detroit, Michigan.” Building and Environment 46, no. 11 (2011): 2303–13. </a:t>
            </a:r>
            <a:r>
              <a:rPr lang="en" sz="1200" u="sng" dirty="0">
                <a:solidFill>
                  <a:schemeClr val="hlink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https://doi.org/10.1016/j.buildenv.2011.05.012</a:t>
            </a:r>
            <a:r>
              <a:rPr lang="en" sz="1200" dirty="0">
                <a:solidFill>
                  <a:schemeClr val="dk1"/>
                </a:solidFill>
              </a:rPr>
              <a:t>.</a:t>
            </a:r>
            <a:endParaRPr sz="1200" dirty="0">
              <a:solidFill>
                <a:schemeClr val="dk1"/>
              </a:solidFill>
            </a:endParaRPr>
          </a:p>
          <a:p>
            <a:pPr lvl="0">
              <a:lnSpc>
                <a:spcPct val="115000"/>
              </a:lnSpc>
              <a:spcBef>
                <a:spcPts val="800"/>
              </a:spcBef>
              <a:buClr>
                <a:schemeClr val="dk1"/>
              </a:buClr>
              <a:buSzPts val="1100"/>
            </a:pPr>
            <a:r>
              <a:rPr lang="en-US" sz="1200" dirty="0"/>
              <a:t>2. MacNaughton, P., </a:t>
            </a:r>
            <a:r>
              <a:rPr lang="en-US" sz="1200" dirty="0" err="1"/>
              <a:t>Eitland</a:t>
            </a:r>
            <a:r>
              <a:rPr lang="en-US" sz="1200" dirty="0"/>
              <a:t>, E., </a:t>
            </a:r>
            <a:r>
              <a:rPr lang="en-US" sz="1200" dirty="0" err="1"/>
              <a:t>Kloog</a:t>
            </a:r>
            <a:r>
              <a:rPr lang="en-US" sz="1200" dirty="0"/>
              <a:t>, I., Schwartz, J., &amp; Allen, J. (2017). Impact of particulate matter exposure and surrounding “greenness” on chronic absenteeism in Massachusetts public schools. </a:t>
            </a:r>
            <a:r>
              <a:rPr lang="en-US" sz="1200" i="1" dirty="0"/>
              <a:t>International Journal of Environmental Research and Public Health, 14</a:t>
            </a:r>
            <a:r>
              <a:rPr lang="en-US" sz="1200" dirty="0"/>
              <a:t>(2), Article 207. </a:t>
            </a:r>
            <a:r>
              <a:rPr lang="en-US" sz="1200" dirty="0">
                <a:hlinkClick r:id="rId4"/>
              </a:rPr>
              <a:t>https://doi.org/10.3390/ijerph14020207</a:t>
            </a:r>
            <a:endParaRPr lang="en-US" sz="1200" dirty="0"/>
          </a:p>
          <a:p>
            <a:pPr>
              <a:lnSpc>
                <a:spcPct val="115000"/>
              </a:lnSpc>
              <a:spcBef>
                <a:spcPts val="800"/>
              </a:spcBef>
              <a:buClr>
                <a:schemeClr val="dk1"/>
              </a:buClr>
              <a:buSzPts val="1100"/>
            </a:pPr>
            <a:r>
              <a:rPr lang="en" sz="1200" dirty="0">
                <a:solidFill>
                  <a:schemeClr val="dk1"/>
                </a:solidFill>
              </a:rPr>
              <a:t>3. </a:t>
            </a:r>
            <a:r>
              <a:rPr lang="en-US" sz="1200" dirty="0" err="1"/>
              <a:t>Grineski</a:t>
            </a:r>
            <a:r>
              <a:rPr lang="en-US" sz="1200" dirty="0"/>
              <a:t>, S. E., Clark-Reyna, S. E., &amp; Collins, T. W. (2016). School-based exposure to hazardous air pollutants and grade point average: A multi-level study. </a:t>
            </a:r>
            <a:r>
              <a:rPr lang="en-US" sz="1200" i="1" dirty="0"/>
              <a:t>Environmental Research, 147</a:t>
            </a:r>
            <a:r>
              <a:rPr lang="en-US" sz="1200" dirty="0"/>
              <a:t>, 164–171. https://doi.org/10.1016/j.envres.2016.02.004 </a:t>
            </a:r>
          </a:p>
          <a:p>
            <a:pPr lvl="0">
              <a:lnSpc>
                <a:spcPct val="115000"/>
              </a:lnSpc>
              <a:spcBef>
                <a:spcPts val="800"/>
              </a:spcBef>
              <a:buClr>
                <a:schemeClr val="dk1"/>
              </a:buClr>
              <a:buSzPts val="1100"/>
            </a:pPr>
            <a:endParaRPr sz="1200" dirty="0">
              <a:solidFill>
                <a:schemeClr val="dk1"/>
              </a:solidFill>
            </a:endParaRPr>
          </a:p>
          <a:p>
            <a:pPr>
              <a:lnSpc>
                <a:spcPct val="115000"/>
              </a:lnSpc>
              <a:spcBef>
                <a:spcPts val="800"/>
              </a:spcBef>
              <a:buClr>
                <a:schemeClr val="dk1"/>
              </a:buClr>
              <a:buSzPts val="1100"/>
            </a:pPr>
            <a:r>
              <a:rPr lang="en-US" sz="1200" dirty="0">
                <a:solidFill>
                  <a:schemeClr val="dk1"/>
                </a:solidFill>
              </a:rPr>
              <a:t>Other data points:</a:t>
            </a:r>
            <a:endParaRPr sz="1200" dirty="0">
              <a:solidFill>
                <a:schemeClr val="dk1"/>
              </a:solidFill>
            </a:endParaRPr>
          </a:p>
          <a:p>
            <a:pPr>
              <a:lnSpc>
                <a:spcPct val="114999"/>
              </a:lnSpc>
              <a:spcBef>
                <a:spcPts val="800"/>
              </a:spcBef>
              <a:buSzPts val="1100"/>
            </a:pPr>
            <a:r>
              <a:rPr lang="en-US" sz="1200" dirty="0">
                <a:solidFill>
                  <a:schemeClr val="dk1"/>
                </a:solidFill>
              </a:rPr>
              <a:t>In a </a:t>
            </a:r>
            <a:r>
              <a:rPr lang="en-US" sz="1200" dirty="0">
                <a:solidFill>
                  <a:schemeClr val="dk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2022 study</a:t>
            </a:r>
            <a:r>
              <a:rPr lang="en-US" sz="1200" dirty="0">
                <a:solidFill>
                  <a:schemeClr val="dk1"/>
                </a:solidFill>
              </a:rPr>
              <a:t> of 99 Los Angeles Unified School District classrooms, rooms with HEPA air cleaners average school-year PM2.5 was 39.9% lower and infiltration of outdoor PM2.5 into classrooms was 13.8–82.4% lower than non-HEPA classrooms.</a:t>
            </a:r>
          </a:p>
          <a:p>
            <a:pPr marL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800"/>
              </a:spcBef>
              <a:buClr>
                <a:schemeClr val="dk1"/>
              </a:buClr>
              <a:buSzPts val="1100"/>
              <a:buFont typeface="Arial"/>
              <a:buNone/>
            </a:pPr>
            <a:endParaRPr sz="1200" dirty="0">
              <a:solidFill>
                <a:schemeClr val="dk1"/>
              </a:solidFill>
            </a:endParaRPr>
          </a:p>
          <a:p>
            <a:pPr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100"/>
            </a:pPr>
            <a:endParaRPr lang="en-US" sz="1200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925</Words>
  <Application>Microsoft Office PowerPoint</Application>
  <PresentationFormat>Custom</PresentationFormat>
  <Paragraphs>70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5" baseType="lpstr">
      <vt:lpstr>Arial</vt:lpstr>
      <vt:lpstr>Simple Light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Hannah Carter</dc:creator>
  <cp:lastModifiedBy>Hannah Carter</cp:lastModifiedBy>
  <cp:revision>4</cp:revision>
  <dcterms:modified xsi:type="dcterms:W3CDTF">2026-09-06T19:21:59Z</dcterms:modified>
</cp:coreProperties>
</file>