
<file path=[Content_Types].xml><?xml version="1.0" encoding="utf-8"?>
<Types xmlns="http://schemas.openxmlformats.org/package/2006/content-types"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5"/>
  </p:notesMasterIdLst>
  <p:sldIdLst>
    <p:sldId id="700" r:id="rId2"/>
    <p:sldId id="701" r:id="rId3"/>
    <p:sldId id="260" r:id="rId4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3186" userDrawn="1">
          <p15:clr>
            <a:srgbClr val="A4A3A4"/>
          </p15:clr>
        </p15:guide>
        <p15:guide id="4" pos="244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y Civetti" initials="AC" lastIdx="2" clrIdx="0">
    <p:extLst>
      <p:ext uri="{19B8F6BF-5375-455C-9EA6-DF929625EA0E}">
        <p15:presenceInfo xmlns:p15="http://schemas.microsoft.com/office/powerpoint/2012/main" userId="S::acivetti@usgbc.org::ce00471a-d243-409c-aa0e-e5c6d086965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CCC32"/>
    <a:srgbClr val="ECD7D6"/>
    <a:srgbClr val="2C2C2C"/>
    <a:srgbClr val="410B0E"/>
    <a:srgbClr val="FFFFFF"/>
    <a:srgbClr val="404040"/>
    <a:srgbClr val="69A12B"/>
    <a:srgbClr val="548222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C8D591-4467-4E2E-98BB-87C0632E0095}" v="1" dt="2026-09-20T20:06:03.017"/>
  </p1510:revLst>
</p1510:revInfo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33" autoAdjust="0"/>
    <p:restoredTop sz="95706" autoAdjust="0"/>
  </p:normalViewPr>
  <p:slideViewPr>
    <p:cSldViewPr snapToGrid="0">
      <p:cViewPr>
        <p:scale>
          <a:sx n="70" d="100"/>
          <a:sy n="70" d="100"/>
        </p:scale>
        <p:origin x="1882" y="-547"/>
      </p:cViewPr>
      <p:guideLst>
        <p:guide orient="horz" pos="3186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Carter" userId="PrI0r8wWKgF5Vz/IS/RIBiW5D4N2Px5q6NWipeRi/6U=" providerId="None" clId="Web-{A8C8D591-4467-4E2E-98BB-87C0632E0095}"/>
    <pc:docChg chg="modSld">
      <pc:chgData name="Hannah Carter" userId="PrI0r8wWKgF5Vz/IS/RIBiW5D4N2Px5q6NWipeRi/6U=" providerId="None" clId="Web-{A8C8D591-4467-4E2E-98BB-87C0632E0095}" dt="2026-09-20T20:06:03.017" v="0" actId="1076"/>
      <pc:docMkLst>
        <pc:docMk/>
      </pc:docMkLst>
      <pc:sldChg chg="modSp">
        <pc:chgData name="Hannah Carter" userId="PrI0r8wWKgF5Vz/IS/RIBiW5D4N2Px5q6NWipeRi/6U=" providerId="None" clId="Web-{A8C8D591-4467-4E2E-98BB-87C0632E0095}" dt="2026-09-20T20:06:03.017" v="0" actId="1076"/>
        <pc:sldMkLst>
          <pc:docMk/>
          <pc:sldMk cId="950819440" sldId="701"/>
        </pc:sldMkLst>
        <pc:picChg chg="mod">
          <ac:chgData name="Hannah Carter" userId="PrI0r8wWKgF5Vz/IS/RIBiW5D4N2Px5q6NWipeRi/6U=" providerId="None" clId="Web-{A8C8D591-4467-4E2E-98BB-87C0632E0095}" dt="2026-09-20T20:06:03.017" v="0" actId="1076"/>
          <ac:picMkLst>
            <pc:docMk/>
            <pc:sldMk cId="950819440" sldId="701"/>
            <ac:picMk id="38" creationId="{BCA89F6D-E28E-A8BC-B267-830430121876}"/>
          </ac:picMkLst>
        </pc:picChg>
      </pc:sldChg>
    </pc:docChg>
  </pc:docChgLst>
  <pc:docChgLst>
    <pc:chgData name="Hannah Carter" userId="PrI0r8wWKgF5Vz/IS/RIBiW5D4N2Px5q6NWipeRi/6U=" providerId="None" clId="Web-{A0173E44-D075-4403-AC6D-F07A0B933BA2}"/>
    <pc:docChg chg="addSld delSld modSld">
      <pc:chgData name="Hannah Carter" userId="PrI0r8wWKgF5Vz/IS/RIBiW5D4N2Px5q6NWipeRi/6U=" providerId="None" clId="Web-{A0173E44-D075-4403-AC6D-F07A0B933BA2}" dt="2026-09-08T15:00:56.547" v="954" actId="20577"/>
      <pc:docMkLst>
        <pc:docMk/>
      </pc:docMkLst>
      <pc:sldChg chg="modSp add">
        <pc:chgData name="Hannah Carter" userId="PrI0r8wWKgF5Vz/IS/RIBiW5D4N2Px5q6NWipeRi/6U=" providerId="None" clId="Web-{A0173E44-D075-4403-AC6D-F07A0B933BA2}" dt="2026-09-08T15:00:56.547" v="954" actId="20577"/>
        <pc:sldMkLst>
          <pc:docMk/>
          <pc:sldMk cId="1779226029" sldId="260"/>
        </pc:sldMkLst>
        <pc:spChg chg="mod">
          <ac:chgData name="Hannah Carter" userId="PrI0r8wWKgF5Vz/IS/RIBiW5D4N2Px5q6NWipeRi/6U=" providerId="None" clId="Web-{A0173E44-D075-4403-AC6D-F07A0B933BA2}" dt="2026-09-08T13:14:52.727" v="74" actId="20577"/>
          <ac:spMkLst>
            <pc:docMk/>
            <pc:sldMk cId="1779226029" sldId="260"/>
            <ac:spMk id="75" creationId="{2BDF3B83-2998-A41E-68BB-C402654F5557}"/>
          </ac:spMkLst>
        </pc:spChg>
        <pc:spChg chg="mod">
          <ac:chgData name="Hannah Carter" userId="PrI0r8wWKgF5Vz/IS/RIBiW5D4N2Px5q6NWipeRi/6U=" providerId="None" clId="Web-{A0173E44-D075-4403-AC6D-F07A0B933BA2}" dt="2026-09-08T15:00:56.547" v="954" actId="20577"/>
          <ac:spMkLst>
            <pc:docMk/>
            <pc:sldMk cId="1779226029" sldId="260"/>
            <ac:spMk id="77" creationId="{D66E7008-AEF4-F887-2EC0-0C7C13DA60B1}"/>
          </ac:spMkLst>
        </pc:spChg>
      </pc:sldChg>
      <pc:sldChg chg="modSp">
        <pc:chgData name="Hannah Carter" userId="PrI0r8wWKgF5Vz/IS/RIBiW5D4N2Px5q6NWipeRi/6U=" providerId="None" clId="Web-{A0173E44-D075-4403-AC6D-F07A0B933BA2}" dt="2026-09-08T14:47:19.279" v="625" actId="20577"/>
        <pc:sldMkLst>
          <pc:docMk/>
          <pc:sldMk cId="3182436393" sldId="700"/>
        </pc:sldMkLst>
        <pc:spChg chg="mod">
          <ac:chgData name="Hannah Carter" userId="PrI0r8wWKgF5Vz/IS/RIBiW5D4N2Px5q6NWipeRi/6U=" providerId="None" clId="Web-{A0173E44-D075-4403-AC6D-F07A0B933BA2}" dt="2026-09-08T14:43:38.747" v="567" actId="14100"/>
          <ac:spMkLst>
            <pc:docMk/>
            <pc:sldMk cId="3182436393" sldId="700"/>
            <ac:spMk id="10" creationId="{9189E3EC-8F27-F4C6-05E5-9B9B3B27B09F}"/>
          </ac:spMkLst>
        </pc:spChg>
        <pc:spChg chg="mod">
          <ac:chgData name="Hannah Carter" userId="PrI0r8wWKgF5Vz/IS/RIBiW5D4N2Px5q6NWipeRi/6U=" providerId="None" clId="Web-{A0173E44-D075-4403-AC6D-F07A0B933BA2}" dt="2026-09-08T14:31:01.293" v="119" actId="20577"/>
          <ac:spMkLst>
            <pc:docMk/>
            <pc:sldMk cId="3182436393" sldId="700"/>
            <ac:spMk id="20" creationId="{CD48FE34-7146-21A6-6772-243E43D5F6D7}"/>
          </ac:spMkLst>
        </pc:spChg>
        <pc:spChg chg="mod">
          <ac:chgData name="Hannah Carter" userId="PrI0r8wWKgF5Vz/IS/RIBiW5D4N2Px5q6NWipeRi/6U=" providerId="None" clId="Web-{A0173E44-D075-4403-AC6D-F07A0B933BA2}" dt="2026-09-08T14:47:19.279" v="625" actId="20577"/>
          <ac:spMkLst>
            <pc:docMk/>
            <pc:sldMk cId="3182436393" sldId="700"/>
            <ac:spMk id="33" creationId="{B943601C-E759-5D08-87C9-DFF5AD59B82F}"/>
          </ac:spMkLst>
        </pc:spChg>
        <pc:spChg chg="mod">
          <ac:chgData name="Hannah Carter" userId="PrI0r8wWKgF5Vz/IS/RIBiW5D4N2Px5q6NWipeRi/6U=" providerId="None" clId="Web-{A0173E44-D075-4403-AC6D-F07A0B933BA2}" dt="2026-09-08T14:44:55.544" v="587" actId="20577"/>
          <ac:spMkLst>
            <pc:docMk/>
            <pc:sldMk cId="3182436393" sldId="700"/>
            <ac:spMk id="35" creationId="{622D3BFA-1BD9-069A-A906-48DF02B76310}"/>
          </ac:spMkLst>
        </pc:spChg>
        <pc:spChg chg="mod">
          <ac:chgData name="Hannah Carter" userId="PrI0r8wWKgF5Vz/IS/RIBiW5D4N2Px5q6NWipeRi/6U=" providerId="None" clId="Web-{A0173E44-D075-4403-AC6D-F07A0B933BA2}" dt="2026-09-08T14:45:50.216" v="592" actId="20577"/>
          <ac:spMkLst>
            <pc:docMk/>
            <pc:sldMk cId="3182436393" sldId="700"/>
            <ac:spMk id="36" creationId="{D3852A22-1249-13B0-18E5-BEB7C007AB6E}"/>
          </ac:spMkLst>
        </pc:spChg>
      </pc:sldChg>
      <pc:sldChg chg="addSp delSp modSp">
        <pc:chgData name="Hannah Carter" userId="PrI0r8wWKgF5Vz/IS/RIBiW5D4N2Px5q6NWipeRi/6U=" providerId="None" clId="Web-{A0173E44-D075-4403-AC6D-F07A0B933BA2}" dt="2026-09-08T14:47:30.654" v="629" actId="20577"/>
        <pc:sldMkLst>
          <pc:docMk/>
          <pc:sldMk cId="950819440" sldId="701"/>
        </pc:sldMkLst>
        <pc:spChg chg="add mod">
          <ac:chgData name="Hannah Carter" userId="PrI0r8wWKgF5Vz/IS/RIBiW5D4N2Px5q6NWipeRi/6U=" providerId="None" clId="Web-{A0173E44-D075-4403-AC6D-F07A0B933BA2}" dt="2026-09-08T14:46:20.279" v="600" actId="1076"/>
          <ac:spMkLst>
            <pc:docMk/>
            <pc:sldMk cId="950819440" sldId="701"/>
            <ac:spMk id="4" creationId="{9CC84932-1C18-5A48-93F6-8DFAE0008EAC}"/>
          </ac:spMkLst>
        </pc:spChg>
        <pc:spChg chg="add mod">
          <ac:chgData name="Hannah Carter" userId="PrI0r8wWKgF5Vz/IS/RIBiW5D4N2Px5q6NWipeRi/6U=" providerId="None" clId="Web-{A0173E44-D075-4403-AC6D-F07A0B933BA2}" dt="2026-09-08T14:46:14.185" v="599" actId="1076"/>
          <ac:spMkLst>
            <pc:docMk/>
            <pc:sldMk cId="950819440" sldId="701"/>
            <ac:spMk id="5" creationId="{B30C68A3-F839-02BD-3113-B06346A7D9DB}"/>
          </ac:spMkLst>
        </pc:spChg>
        <pc:spChg chg="mod">
          <ac:chgData name="Hannah Carter" userId="PrI0r8wWKgF5Vz/IS/RIBiW5D4N2Px5q6NWipeRi/6U=" providerId="None" clId="Web-{A0173E44-D075-4403-AC6D-F07A0B933BA2}" dt="2026-09-08T14:47:30.654" v="629" actId="20577"/>
          <ac:spMkLst>
            <pc:docMk/>
            <pc:sldMk cId="950819440" sldId="701"/>
            <ac:spMk id="33" creationId="{F0ADB56D-9379-40CB-099D-C6A74BCB424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340C6A82-D106-4152-BA23-6A9F367D6C43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D501632-D087-415E-8EF8-CA1F465EB18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537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55615" rtl="0" eaLnBrk="1" latinLnBrk="0" hangingPunct="1">
      <a:defRPr sz="1123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27807" algn="l" defTabSz="855615" rtl="0" eaLnBrk="1" latinLnBrk="0" hangingPunct="1">
      <a:defRPr sz="1123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855615" algn="l" defTabSz="855615" rtl="0" eaLnBrk="1" latinLnBrk="0" hangingPunct="1">
      <a:defRPr sz="1123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283422" algn="l" defTabSz="855615" rtl="0" eaLnBrk="1" latinLnBrk="0" hangingPunct="1">
      <a:defRPr sz="1123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711230" algn="l" defTabSz="855615" rtl="0" eaLnBrk="1" latinLnBrk="0" hangingPunct="1">
      <a:defRPr sz="1123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139037" algn="l" defTabSz="855615" rtl="0" eaLnBrk="1" latinLnBrk="0" hangingPunct="1">
      <a:defRPr sz="1123" kern="1200">
        <a:solidFill>
          <a:schemeClr val="tx1"/>
        </a:solidFill>
        <a:latin typeface="+mn-lt"/>
        <a:ea typeface="+mn-ea"/>
        <a:cs typeface="+mn-cs"/>
      </a:defRPr>
    </a:lvl6pPr>
    <a:lvl7pPr marL="2566844" algn="l" defTabSz="855615" rtl="0" eaLnBrk="1" latinLnBrk="0" hangingPunct="1">
      <a:defRPr sz="1123" kern="1200">
        <a:solidFill>
          <a:schemeClr val="tx1"/>
        </a:solidFill>
        <a:latin typeface="+mn-lt"/>
        <a:ea typeface="+mn-ea"/>
        <a:cs typeface="+mn-cs"/>
      </a:defRPr>
    </a:lvl7pPr>
    <a:lvl8pPr marL="2994651" algn="l" defTabSz="855615" rtl="0" eaLnBrk="1" latinLnBrk="0" hangingPunct="1">
      <a:defRPr sz="1123" kern="1200">
        <a:solidFill>
          <a:schemeClr val="tx1"/>
        </a:solidFill>
        <a:latin typeface="+mn-lt"/>
        <a:ea typeface="+mn-ea"/>
        <a:cs typeface="+mn-cs"/>
      </a:defRPr>
    </a:lvl8pPr>
    <a:lvl9pPr marL="3422458" algn="l" defTabSz="855615" rtl="0" eaLnBrk="1" latinLnBrk="0" hangingPunct="1">
      <a:defRPr sz="112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>
          <a:extLst>
            <a:ext uri="{FF2B5EF4-FFF2-40B4-BE49-F238E27FC236}">
              <a16:creationId xmlns:a16="http://schemas.microsoft.com/office/drawing/2014/main" id="{2D1AF0E7-B044-8BE8-15CE-E46552769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440d45904_1_2:notes">
            <a:extLst>
              <a:ext uri="{FF2B5EF4-FFF2-40B4-BE49-F238E27FC236}">
                <a16:creationId xmlns:a16="http://schemas.microsoft.com/office/drawing/2014/main" id="{DA8C1AA7-A0AC-EAD5-9180-BFEFC6BF78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f440d45904_1_2:notes">
            <a:extLst>
              <a:ext uri="{FF2B5EF4-FFF2-40B4-BE49-F238E27FC236}">
                <a16:creationId xmlns:a16="http://schemas.microsoft.com/office/drawing/2014/main" id="{F1578CC2-44D0-CF7D-000A-98CF240E1C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0988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B1AD-D523-4C0D-8362-A7CFF4E86502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E821-CB41-4557-879C-24BFC1EF65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602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B1AD-D523-4C0D-8362-A7CFF4E86502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E821-CB41-4557-879C-24BFC1EF65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859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B1AD-D523-4C0D-8362-A7CFF4E86502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E821-CB41-4557-879C-24BFC1EF65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712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B1AD-D523-4C0D-8362-A7CFF4E86502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E821-CB41-4557-879C-24BFC1EF65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461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B1AD-D523-4C0D-8362-A7CFF4E86502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E821-CB41-4557-879C-24BFC1EF65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014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B1AD-D523-4C0D-8362-A7CFF4E86502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E821-CB41-4557-879C-24BFC1EF65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492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B1AD-D523-4C0D-8362-A7CFF4E86502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E821-CB41-4557-879C-24BFC1EF65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556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B1AD-D523-4C0D-8362-A7CFF4E86502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E821-CB41-4557-879C-24BFC1EF65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008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B1AD-D523-4C0D-8362-A7CFF4E86502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E821-CB41-4557-879C-24BFC1EF65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182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B1AD-D523-4C0D-8362-A7CFF4E86502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E821-CB41-4557-879C-24BFC1EF65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415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B1AD-D523-4C0D-8362-A7CFF4E86502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E821-CB41-4557-879C-24BFC1EF65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443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8"/>
          <p:cNvSpPr>
            <a:spLocks noGrp="1"/>
          </p:cNvSpPr>
          <p:nvPr>
            <p:ph type="title"/>
          </p:nvPr>
        </p:nvSpPr>
        <p:spPr>
          <a:xfrm>
            <a:off x="232093" y="1002735"/>
            <a:ext cx="4080510" cy="1024467"/>
          </a:xfrm>
          <a:prstGeom prst="rect">
            <a:avLst/>
          </a:prstGeom>
        </p:spPr>
        <p:txBody>
          <a:bodyPr vert="horz"/>
          <a:lstStyle>
            <a:lvl1pPr algn="l">
              <a:defRPr sz="204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7"/>
          <p:cNvSpPr>
            <a:spLocks noGrp="1"/>
          </p:cNvSpPr>
          <p:nvPr>
            <p:ph type="body" sz="quarter" idx="25" hasCustomPrompt="1"/>
          </p:nvPr>
        </p:nvSpPr>
        <p:spPr>
          <a:xfrm>
            <a:off x="232093" y="1838406"/>
            <a:ext cx="4080510" cy="55889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>
              <a:buNone/>
              <a:defRPr sz="892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14445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841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77B1AD-D523-4C0D-8362-A7CFF4E86502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9E821-CB41-4557-879C-24BFC1EF65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880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70" r:id="rId12"/>
    <p:sldLayoutId id="2147483771" r:id="rId13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opbox.com/scl/fi/s0bfr7vscqik9thka357u/Indoor-Air-Quality-IAQ-Assessment-Request_TEMPLATE.docx?cloud_editor=word&amp;dl=0&amp;rlkey=rc0urgvvla4a9gq95rst1rbf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dropbox.com/scl/fi/xhcyk3otwawt4boav0qyg/Indoor-Air-Quality-IAQ-Assessment-Report_TEMPLATE.docx?cloud_editor=word&amp;dl=0&amp;rlkey=3uhjjeyygftllht2zg21r50j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CFE0DA98-566C-7979-C0D9-F15EA8147A1D}"/>
              </a:ext>
            </a:extLst>
          </p:cNvPr>
          <p:cNvSpPr/>
          <p:nvPr/>
        </p:nvSpPr>
        <p:spPr>
          <a:xfrm>
            <a:off x="514324" y="8184406"/>
            <a:ext cx="6583680" cy="1600161"/>
          </a:xfrm>
          <a:prstGeom prst="rect">
            <a:avLst/>
          </a:prstGeom>
          <a:solidFill>
            <a:srgbClr val="FF6665">
              <a:lumMod val="20000"/>
              <a:lumOff val="80000"/>
            </a:srgbClr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82830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8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42C8DF-FA19-B7E5-73B0-6537E263312E}"/>
              </a:ext>
            </a:extLst>
          </p:cNvPr>
          <p:cNvSpPr/>
          <p:nvPr/>
        </p:nvSpPr>
        <p:spPr>
          <a:xfrm>
            <a:off x="533522" y="1897040"/>
            <a:ext cx="6583680" cy="1435786"/>
          </a:xfrm>
          <a:prstGeom prst="rect">
            <a:avLst/>
          </a:prstGeom>
          <a:solidFill>
            <a:srgbClr val="33959B">
              <a:lumMod val="20000"/>
              <a:lumOff val="80000"/>
            </a:srgbClr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82830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8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03640-8D07-D84B-1301-FC39ADE47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933" y="699872"/>
            <a:ext cx="6480753" cy="861555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Reporting an Indoor Air Quality (IAQ) Concern</a:t>
            </a:r>
            <a:br>
              <a:rPr lang="en-US" dirty="0"/>
            </a:br>
            <a:endParaRPr lang="en-US" b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133D9B-7F80-3CD3-75C2-49BADD52A183}"/>
              </a:ext>
            </a:extLst>
          </p:cNvPr>
          <p:cNvSpPr/>
          <p:nvPr/>
        </p:nvSpPr>
        <p:spPr>
          <a:xfrm>
            <a:off x="533521" y="1910688"/>
            <a:ext cx="6593054" cy="457200"/>
          </a:xfrm>
          <a:prstGeom prst="rect">
            <a:avLst/>
          </a:prstGeom>
          <a:solidFill>
            <a:srgbClr val="33959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82830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8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DD4CC-A505-95EB-82B4-69F415EEB38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487987" y="2453191"/>
            <a:ext cx="5395205" cy="832134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400" dirty="0">
                <a:solidFill>
                  <a:schemeClr val="tx1"/>
                </a:solidFill>
              </a:rPr>
              <a:t>Access and complete the IAQ Concern form​ </a:t>
            </a:r>
            <a:r>
              <a:rPr lang="en-US" sz="1400" dirty="0">
                <a:solidFill>
                  <a:srgbClr val="FF0000"/>
                </a:solidFill>
              </a:rPr>
              <a:t>[insert link]​</a:t>
            </a:r>
          </a:p>
          <a:p>
            <a:pPr marL="342900" lvl="0" indent="-342900" fontAlgn="base">
              <a:spcBef>
                <a:spcPts val="600"/>
              </a:spcBef>
              <a:buFont typeface="+mj-lt"/>
              <a:buAutoNum type="arabicPeriod"/>
            </a:pPr>
            <a:r>
              <a:rPr lang="en-US" sz="1400" dirty="0">
                <a:solidFill>
                  <a:srgbClr val="FF0000"/>
                </a:solidFill>
              </a:rPr>
              <a:t>[Employee or administrator] </a:t>
            </a:r>
            <a:r>
              <a:rPr lang="en-US" sz="1400" dirty="0">
                <a:solidFill>
                  <a:schemeClr val="tx1"/>
                </a:solidFill>
              </a:rPr>
              <a:t>submits the form via </a:t>
            </a:r>
            <a:r>
              <a:rPr lang="en-US" sz="1400" dirty="0">
                <a:solidFill>
                  <a:srgbClr val="FF0000"/>
                </a:solidFill>
              </a:rPr>
              <a:t>[email, work order system, online form.]​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89E3EC-8F27-F4C6-05E5-9B9B3B27B09F}"/>
              </a:ext>
            </a:extLst>
          </p:cNvPr>
          <p:cNvSpPr/>
          <p:nvPr/>
        </p:nvSpPr>
        <p:spPr>
          <a:xfrm>
            <a:off x="541140" y="3521368"/>
            <a:ext cx="6583680" cy="1783670"/>
          </a:xfrm>
          <a:prstGeom prst="rect">
            <a:avLst/>
          </a:prstGeom>
          <a:solidFill>
            <a:srgbClr val="CCCC32">
              <a:lumMod val="20000"/>
              <a:lumOff val="80000"/>
            </a:srgbClr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82830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8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258DB5-DD57-6E7D-878F-2E2E37121E18}"/>
              </a:ext>
            </a:extLst>
          </p:cNvPr>
          <p:cNvSpPr/>
          <p:nvPr/>
        </p:nvSpPr>
        <p:spPr>
          <a:xfrm>
            <a:off x="533522" y="3521367"/>
            <a:ext cx="6593054" cy="457200"/>
          </a:xfrm>
          <a:prstGeom prst="rect">
            <a:avLst/>
          </a:prstGeom>
          <a:solidFill>
            <a:srgbClr val="CCCC3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1828304"/>
            <a:endParaRPr kumimoji="0" lang="en-US" sz="3598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B75AB68-E35C-A5E1-9D2D-53B9A218661B}"/>
              </a:ext>
            </a:extLst>
          </p:cNvPr>
          <p:cNvSpPr txBox="1">
            <a:spLocks/>
          </p:cNvSpPr>
          <p:nvPr/>
        </p:nvSpPr>
        <p:spPr>
          <a:xfrm>
            <a:off x="604430" y="3597989"/>
            <a:ext cx="4681026" cy="319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None/>
              <a:defRPr sz="892" b="0" i="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tx1"/>
                </a:solidFill>
              </a:rPr>
              <a:t>What to Report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0219E0D-2420-2E92-0AE3-1C58B383A5B4}"/>
              </a:ext>
            </a:extLst>
          </p:cNvPr>
          <p:cNvSpPr txBox="1">
            <a:spLocks/>
          </p:cNvSpPr>
          <p:nvPr/>
        </p:nvSpPr>
        <p:spPr>
          <a:xfrm>
            <a:off x="652840" y="1966384"/>
            <a:ext cx="4758690" cy="376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None/>
              <a:defRPr sz="892" b="0" i="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tx1"/>
                </a:solidFill>
              </a:rPr>
              <a:t>How to Report a Concern</a:t>
            </a:r>
            <a:endParaRPr lang="en-US" sz="1600" dirty="0">
              <a:solidFill>
                <a:schemeClr val="tx1"/>
              </a:solidFill>
            </a:endParaRPr>
          </a:p>
          <a:p>
            <a:endParaRPr lang="en-US" sz="20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9A53411-CC95-98C3-BB85-D9E9FBB66730}"/>
              </a:ext>
            </a:extLst>
          </p:cNvPr>
          <p:cNvSpPr/>
          <p:nvPr/>
        </p:nvSpPr>
        <p:spPr>
          <a:xfrm>
            <a:off x="541173" y="5921027"/>
            <a:ext cx="6583680" cy="1614938"/>
          </a:xfrm>
          <a:prstGeom prst="rect">
            <a:avLst/>
          </a:prstGeom>
          <a:solidFill>
            <a:srgbClr val="FF9932">
              <a:lumMod val="20000"/>
              <a:lumOff val="80000"/>
            </a:srgbClr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82830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8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B9A4727-1EEE-FF7A-789D-662FCFF1E53D}"/>
              </a:ext>
            </a:extLst>
          </p:cNvPr>
          <p:cNvSpPr/>
          <p:nvPr/>
        </p:nvSpPr>
        <p:spPr>
          <a:xfrm>
            <a:off x="550790" y="5486333"/>
            <a:ext cx="6575785" cy="458356"/>
          </a:xfrm>
          <a:prstGeom prst="rect">
            <a:avLst/>
          </a:prstGeom>
          <a:solidFill>
            <a:srgbClr val="FF993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82830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8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BC874E-61A8-E966-2C5B-163A0175CC9C}"/>
              </a:ext>
            </a:extLst>
          </p:cNvPr>
          <p:cNvSpPr txBox="1"/>
          <p:nvPr/>
        </p:nvSpPr>
        <p:spPr>
          <a:xfrm>
            <a:off x="604430" y="5536403"/>
            <a:ext cx="32965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What Happens After You Report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D48FE34-7146-21A6-6772-243E43D5F6D7}"/>
              </a:ext>
            </a:extLst>
          </p:cNvPr>
          <p:cNvSpPr txBox="1"/>
          <p:nvPr/>
        </p:nvSpPr>
        <p:spPr>
          <a:xfrm>
            <a:off x="1514128" y="6024807"/>
            <a:ext cx="5684685" cy="14003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lvl="0" indent="-228600" fontAlgn="base">
              <a:spcBef>
                <a:spcPts val="600"/>
              </a:spcBef>
              <a:buFont typeface="+mj-lt"/>
              <a:buAutoNum type="arabicPeriod"/>
            </a:pP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Your concern is reviewed by </a:t>
            </a:r>
            <a:r>
              <a:rPr lang="en-US" sz="1400" dirty="0">
                <a:solidFill>
                  <a:srgbClr val="FF0000"/>
                </a:solidFill>
                <a:latin typeface="Arial"/>
                <a:cs typeface="Arial"/>
              </a:rPr>
              <a:t>[title, department]​</a:t>
            </a:r>
          </a:p>
          <a:p>
            <a:pPr marL="228600" lvl="0" indent="-228600" fontAlgn="base">
              <a:spcBef>
                <a:spcPts val="600"/>
              </a:spcBef>
              <a:buFont typeface="+mj-lt"/>
              <a:buAutoNum type="arabicPeriod"/>
            </a:pP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A visual inspection is completed within </a:t>
            </a:r>
            <a:r>
              <a:rPr lang="en-US" sz="1400" dirty="0">
                <a:solidFill>
                  <a:srgbClr val="FF0000"/>
                </a:solidFill>
                <a:latin typeface="Arial"/>
                <a:cs typeface="Arial"/>
              </a:rPr>
              <a:t>[#] 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days​</a:t>
            </a:r>
          </a:p>
          <a:p>
            <a:pPr marL="228600" lvl="0" indent="-228600" fontAlgn="base">
              <a:spcBef>
                <a:spcPts val="600"/>
              </a:spcBef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We identify the cause and take action</a:t>
            </a:r>
          </a:p>
          <a:p>
            <a:pPr marL="228600" lvl="0" indent="-228600" fontAlgn="base">
              <a:spcBef>
                <a:spcPts val="600"/>
              </a:spcBef>
              <a:buFont typeface="+mj-lt"/>
              <a:buAutoNum type="arabicPeriod"/>
            </a:pPr>
            <a:r>
              <a:rPr lang="en-US" sz="1400" dirty="0">
                <a:latin typeface="Arial"/>
                <a:cs typeface="Arial"/>
              </a:rPr>
              <a:t>You receive a report an, also shared with </a:t>
            </a:r>
            <a:r>
              <a:rPr lang="en-US" sz="1400" dirty="0">
                <a:solidFill>
                  <a:srgbClr val="FF0000"/>
                </a:solidFill>
                <a:latin typeface="Arial"/>
                <a:cs typeface="Arial"/>
              </a:rPr>
              <a:t>[building principal]</a:t>
            </a:r>
            <a:r>
              <a:rPr lang="en-US" sz="1400" dirty="0">
                <a:latin typeface="Arial"/>
                <a:cs typeface="Arial"/>
              </a:rPr>
              <a:t>. Corrective action is targeted for completion within </a:t>
            </a:r>
            <a:r>
              <a:rPr lang="en-US" sz="1400" dirty="0">
                <a:solidFill>
                  <a:srgbClr val="FF0000"/>
                </a:solidFill>
                <a:latin typeface="Arial"/>
                <a:cs typeface="Arial"/>
              </a:rPr>
              <a:t>[#]</a:t>
            </a:r>
            <a:r>
              <a:rPr lang="en-US" sz="1400" dirty="0">
                <a:latin typeface="Arial"/>
                <a:cs typeface="Arial"/>
              </a:rPr>
              <a:t> days.</a:t>
            </a:r>
            <a:endParaRPr lang="en-US" sz="1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22" name="Graphic 21" descr="Document with solid fill">
            <a:extLst>
              <a:ext uri="{FF2B5EF4-FFF2-40B4-BE49-F238E27FC236}">
                <a16:creationId xmlns:a16="http://schemas.microsoft.com/office/drawing/2014/main" id="{F7C5A4B3-5D7D-69BD-9592-C499E150AB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3156" y="2459757"/>
            <a:ext cx="717765" cy="717765"/>
          </a:xfrm>
          <a:prstGeom prst="rect">
            <a:avLst/>
          </a:prstGeom>
        </p:spPr>
      </p:pic>
      <p:pic>
        <p:nvPicPr>
          <p:cNvPr id="24" name="Graphic 23" descr="Question mark with solid fill">
            <a:extLst>
              <a:ext uri="{FF2B5EF4-FFF2-40B4-BE49-F238E27FC236}">
                <a16:creationId xmlns:a16="http://schemas.microsoft.com/office/drawing/2014/main" id="{1061119A-5C6B-0020-8528-5066358BC7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4773" y="4256771"/>
            <a:ext cx="698474" cy="710062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DAD5EE1D-3E42-79C1-FE5D-F5A9DEBE783D}"/>
              </a:ext>
            </a:extLst>
          </p:cNvPr>
          <p:cNvSpPr/>
          <p:nvPr/>
        </p:nvSpPr>
        <p:spPr>
          <a:xfrm>
            <a:off x="550790" y="7738981"/>
            <a:ext cx="6582818" cy="455358"/>
          </a:xfrm>
          <a:prstGeom prst="rect">
            <a:avLst/>
          </a:prstGeom>
          <a:solidFill>
            <a:srgbClr val="FF666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82830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8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CC5719C-D063-E359-0307-C9B9CD593426}"/>
              </a:ext>
            </a:extLst>
          </p:cNvPr>
          <p:cNvSpPr txBox="1"/>
          <p:nvPr/>
        </p:nvSpPr>
        <p:spPr>
          <a:xfrm>
            <a:off x="1467026" y="8288096"/>
            <a:ext cx="251053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Evidence of leaks and moisture​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Suspected mold growth​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General cleanliness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Evidence of pests​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0056625-F50E-BF3D-1AAB-4C20CFF00111}"/>
              </a:ext>
            </a:extLst>
          </p:cNvPr>
          <p:cNvSpPr txBox="1"/>
          <p:nvPr/>
        </p:nvSpPr>
        <p:spPr>
          <a:xfrm>
            <a:off x="3990972" y="8291990"/>
            <a:ext cx="32728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Improperly stored food​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Scented products (air fresheners and candles)​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Chemicals brought from home​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Suspected issues with HVAC systems​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943601C-E759-5D08-87C9-DFF5AD59B82F}"/>
              </a:ext>
            </a:extLst>
          </p:cNvPr>
          <p:cNvSpPr txBox="1"/>
          <p:nvPr/>
        </p:nvSpPr>
        <p:spPr>
          <a:xfrm>
            <a:off x="512615" y="1202323"/>
            <a:ext cx="6473735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Reporting concerns early helps the district identify problems, respond quickly, and maintain healthy learning and working environments.</a:t>
            </a:r>
          </a:p>
          <a:p>
            <a:r>
              <a:rPr lang="en-US" sz="1400" dirty="0">
                <a:latin typeface="Arial"/>
                <a:cs typeface="Arial"/>
              </a:rPr>
              <a:t>Contact Facilities at </a:t>
            </a:r>
            <a:r>
              <a:rPr lang="en-US" sz="1400" dirty="0">
                <a:solidFill>
                  <a:srgbClr val="FF0000"/>
                </a:solidFill>
                <a:latin typeface="Arial"/>
                <a:cs typeface="Arial"/>
              </a:rPr>
              <a:t>[###-####] </a:t>
            </a:r>
            <a:r>
              <a:rPr lang="en-US" sz="1400" dirty="0">
                <a:latin typeface="Arial"/>
                <a:cs typeface="Arial"/>
              </a:rPr>
              <a:t>for emergencies or questions.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61A2E4A-70D4-96DC-96ED-13A0E5C714B8}"/>
              </a:ext>
            </a:extLst>
          </p:cNvPr>
          <p:cNvSpPr txBox="1"/>
          <p:nvPr/>
        </p:nvSpPr>
        <p:spPr>
          <a:xfrm>
            <a:off x="660426" y="7819099"/>
            <a:ext cx="49054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What Do IAQ Inspections Look For?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22D3BFA-1BD9-069A-A906-48DF02B76310}"/>
              </a:ext>
            </a:extLst>
          </p:cNvPr>
          <p:cNvSpPr txBox="1"/>
          <p:nvPr/>
        </p:nvSpPr>
        <p:spPr>
          <a:xfrm>
            <a:off x="1600618" y="4112957"/>
            <a:ext cx="3378526" cy="19543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Unusual odor​s</a:t>
            </a:r>
            <a:endParaRPr lang="en-US" sz="1400">
              <a:latin typeface="Arial"/>
              <a:ea typeface="Calibri"/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Water damage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ea typeface="Calibri" panose="020F0502020204030204"/>
                <a:cs typeface="Arial"/>
              </a:rPr>
              <a:t>Suspected mold or musty odors</a:t>
            </a:r>
          </a:p>
          <a:p>
            <a:pPr marL="171450" indent="-171450">
              <a:buFont typeface="Arial,Sans-Serif" panose="020B0604020202020204" pitchFamily="34" charset="0"/>
              <a:buChar char="•"/>
            </a:pPr>
            <a:r>
              <a:rPr lang="en-US" sz="1400" dirty="0">
                <a:latin typeface="Arial"/>
                <a:ea typeface="Calibri" panose="020F0502020204030204"/>
                <a:cs typeface="Arial"/>
              </a:rPr>
              <a:t>Very hot or cold indoor temps</a:t>
            </a:r>
          </a:p>
          <a:p>
            <a:pPr marL="171450" indent="-171450">
              <a:buFont typeface="Arial,Sans-Serif" panose="020B0604020202020204" pitchFamily="34" charset="0"/>
              <a:buChar char="•"/>
            </a:pPr>
            <a:r>
              <a:rPr lang="en-US" sz="1400" dirty="0">
                <a:latin typeface="Arial"/>
                <a:ea typeface="Calibri" panose="020F0502020204030204"/>
                <a:cs typeface="Arial"/>
              </a:rPr>
              <a:t>Evidence of pests </a:t>
            </a:r>
          </a:p>
          <a:p>
            <a:pPr marL="171450" indent="-171450">
              <a:spcBef>
                <a:spcPts val="600"/>
              </a:spcBef>
              <a:buFont typeface="Arial,Sans-Serif" panose="020B0604020202020204" pitchFamily="34" charset="0"/>
              <a:buChar char="•"/>
            </a:pPr>
            <a:endParaRPr lang="en-US" sz="1400" dirty="0">
              <a:latin typeface="Arial"/>
              <a:ea typeface="Calibri" panose="020F0502020204030204"/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Arial"/>
              <a:ea typeface="Calibri" panose="020F0502020204030204"/>
              <a:cs typeface="Arial"/>
            </a:endParaRPr>
          </a:p>
          <a:p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3852A22-1249-13B0-18E5-BEB7C007AB6E}"/>
              </a:ext>
            </a:extLst>
          </p:cNvPr>
          <p:cNvSpPr txBox="1"/>
          <p:nvPr/>
        </p:nvSpPr>
        <p:spPr>
          <a:xfrm>
            <a:off x="4438659" y="3981383"/>
            <a:ext cx="3169465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Arial"/>
                <a:cs typeface="Arial"/>
              </a:rPr>
              <a:t>Call Facilities immediately for: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/>
                <a:cs typeface="Arial"/>
              </a:rPr>
              <a:t>Water leaks</a:t>
            </a:r>
            <a:endParaRPr lang="en-US" sz="1400" b="1"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/>
                <a:cs typeface="Arial"/>
              </a:rPr>
              <a:t>Chemical spills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/>
                <a:cs typeface="Arial"/>
              </a:rPr>
              <a:t>Fuel odors</a:t>
            </a:r>
          </a:p>
          <a:p>
            <a:pPr marL="171450" indent="-171450">
              <a:buFont typeface="Arial,Sans-Serif" panose="020B0604020202020204" pitchFamily="34" charset="0"/>
              <a:buChar char="•"/>
            </a:pPr>
            <a:r>
              <a:rPr lang="en-US" sz="1400" b="1" dirty="0">
                <a:latin typeface="Arial"/>
                <a:cs typeface="Arial"/>
              </a:rPr>
              <a:t>Widespread symptoms </a:t>
            </a:r>
          </a:p>
          <a:p>
            <a:r>
              <a:rPr lang="en-US" sz="1400" dirty="0">
                <a:latin typeface="Arial"/>
                <a:cs typeface="Arial"/>
              </a:rPr>
              <a:t>    (headaches, nausea, cough)</a:t>
            </a:r>
            <a:endParaRPr lang="en-US" sz="1400">
              <a:ea typeface="Calibri"/>
              <a:cs typeface="Calibri"/>
            </a:endParaRPr>
          </a:p>
        </p:txBody>
      </p:sp>
      <p:pic>
        <p:nvPicPr>
          <p:cNvPr id="26" name="Graphic 25" descr="Magnifying glass with solid fill">
            <a:extLst>
              <a:ext uri="{FF2B5EF4-FFF2-40B4-BE49-F238E27FC236}">
                <a16:creationId xmlns:a16="http://schemas.microsoft.com/office/drawing/2014/main" id="{2E73434E-FAE6-26A8-C1DF-C7206A41DE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3156" y="8481409"/>
            <a:ext cx="746255" cy="746255"/>
          </a:xfrm>
          <a:prstGeom prst="rect">
            <a:avLst/>
          </a:prstGeom>
        </p:spPr>
      </p:pic>
      <p:pic>
        <p:nvPicPr>
          <p:cNvPr id="38" name="Graphic 37" descr="Clipboard Mixed with solid fill">
            <a:extLst>
              <a:ext uri="{FF2B5EF4-FFF2-40B4-BE49-F238E27FC236}">
                <a16:creationId xmlns:a16="http://schemas.microsoft.com/office/drawing/2014/main" id="{4E04D6BE-7A6A-F418-2510-6DE5CD64EE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3587" y="6328127"/>
            <a:ext cx="914400" cy="91440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6331238B-6CBE-47BB-B249-789C7D902C2C}"/>
              </a:ext>
            </a:extLst>
          </p:cNvPr>
          <p:cNvSpPr/>
          <p:nvPr/>
        </p:nvSpPr>
        <p:spPr>
          <a:xfrm>
            <a:off x="394220" y="264405"/>
            <a:ext cx="2800671" cy="4354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Add district logo</a:t>
            </a:r>
          </a:p>
        </p:txBody>
      </p:sp>
    </p:spTree>
    <p:extLst>
      <p:ext uri="{BB962C8B-B14F-4D97-AF65-F5344CB8AC3E}">
        <p14:creationId xmlns:p14="http://schemas.microsoft.com/office/powerpoint/2010/main" val="3182436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372C5-8129-507B-26D4-123F272DA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282F4424-0C5B-93C1-7F4C-78C1FC2FAC8F}"/>
              </a:ext>
            </a:extLst>
          </p:cNvPr>
          <p:cNvSpPr/>
          <p:nvPr/>
        </p:nvSpPr>
        <p:spPr>
          <a:xfrm>
            <a:off x="514324" y="7751740"/>
            <a:ext cx="6583680" cy="203282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82830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8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6740DD-6DD1-B7C8-DCB0-DEBF3D3137A7}"/>
              </a:ext>
            </a:extLst>
          </p:cNvPr>
          <p:cNvSpPr/>
          <p:nvPr/>
        </p:nvSpPr>
        <p:spPr>
          <a:xfrm>
            <a:off x="533522" y="1897040"/>
            <a:ext cx="6583680" cy="1435786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82830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8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1D5503-263F-D930-DE03-4117E76A4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933" y="699872"/>
            <a:ext cx="6480753" cy="861555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</a:rPr>
              <a:t>Reporting an Indoor Air Quality (IAQ) Concern</a:t>
            </a:r>
            <a:br>
              <a:rPr lang="en-US" dirty="0"/>
            </a:br>
            <a:endParaRPr lang="en-US" b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0A75EF-1962-6C3E-445C-C925E37F02F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487987" y="2453191"/>
            <a:ext cx="5395205" cy="832134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400" dirty="0">
                <a:solidFill>
                  <a:schemeClr val="tx1"/>
                </a:solidFill>
              </a:rPr>
              <a:t>Access and complete the IAQ Concern form​ </a:t>
            </a:r>
            <a:r>
              <a:rPr lang="en-US" sz="1400" dirty="0">
                <a:solidFill>
                  <a:srgbClr val="FF0000"/>
                </a:solidFill>
              </a:rPr>
              <a:t>[insert link]​</a:t>
            </a:r>
          </a:p>
          <a:p>
            <a:pPr marL="342900" lvl="0" indent="-342900" fontAlgn="base">
              <a:spcBef>
                <a:spcPts val="600"/>
              </a:spcBef>
              <a:buFont typeface="+mj-lt"/>
              <a:buAutoNum type="arabicPeriod"/>
            </a:pPr>
            <a:r>
              <a:rPr lang="en-US" sz="1400" dirty="0">
                <a:solidFill>
                  <a:srgbClr val="FF0000"/>
                </a:solidFill>
              </a:rPr>
              <a:t>[Employee or administrator] </a:t>
            </a:r>
            <a:r>
              <a:rPr lang="en-US" sz="1400" dirty="0">
                <a:solidFill>
                  <a:schemeClr val="tx1"/>
                </a:solidFill>
              </a:rPr>
              <a:t>submits the form via </a:t>
            </a:r>
            <a:r>
              <a:rPr lang="en-US" sz="1400" dirty="0">
                <a:solidFill>
                  <a:srgbClr val="FF0000"/>
                </a:solidFill>
              </a:rPr>
              <a:t>[email, work order system, online form.]​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B5CBBB-BB20-EAB1-D0F6-F3DB5C5DE9E9}"/>
              </a:ext>
            </a:extLst>
          </p:cNvPr>
          <p:cNvSpPr/>
          <p:nvPr/>
        </p:nvSpPr>
        <p:spPr>
          <a:xfrm>
            <a:off x="533520" y="3521368"/>
            <a:ext cx="6583680" cy="175319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82830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8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28A393F-2755-91B6-14A3-14F20270253B}"/>
              </a:ext>
            </a:extLst>
          </p:cNvPr>
          <p:cNvSpPr txBox="1">
            <a:spLocks/>
          </p:cNvSpPr>
          <p:nvPr/>
        </p:nvSpPr>
        <p:spPr>
          <a:xfrm>
            <a:off x="604430" y="3597989"/>
            <a:ext cx="4681026" cy="319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None/>
              <a:defRPr sz="892" b="0" i="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tx1"/>
                </a:solidFill>
              </a:rPr>
              <a:t>What to Report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A3CA635-8AE2-BC13-6456-3044A14C3B9A}"/>
              </a:ext>
            </a:extLst>
          </p:cNvPr>
          <p:cNvSpPr txBox="1">
            <a:spLocks/>
          </p:cNvSpPr>
          <p:nvPr/>
        </p:nvSpPr>
        <p:spPr>
          <a:xfrm>
            <a:off x="652840" y="1966384"/>
            <a:ext cx="4758690" cy="376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None/>
              <a:defRPr sz="892" b="0" i="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tx1"/>
                </a:solidFill>
              </a:rPr>
              <a:t>How to Report a Concern</a:t>
            </a:r>
            <a:endParaRPr lang="en-US" sz="1600" dirty="0">
              <a:solidFill>
                <a:schemeClr val="tx1"/>
              </a:solidFill>
            </a:endParaRPr>
          </a:p>
          <a:p>
            <a:endParaRPr lang="en-US" sz="20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F8F035-AE0B-E91F-E598-DCCA2512528A}"/>
              </a:ext>
            </a:extLst>
          </p:cNvPr>
          <p:cNvSpPr/>
          <p:nvPr/>
        </p:nvSpPr>
        <p:spPr>
          <a:xfrm>
            <a:off x="541173" y="5490332"/>
            <a:ext cx="6583680" cy="204563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82830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8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974D619-E9F4-6ED3-DAE3-C24537A7B7B5}"/>
              </a:ext>
            </a:extLst>
          </p:cNvPr>
          <p:cNvSpPr txBox="1"/>
          <p:nvPr/>
        </p:nvSpPr>
        <p:spPr>
          <a:xfrm>
            <a:off x="604430" y="5536403"/>
            <a:ext cx="32965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What Happens After You Report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842457B-5088-98EB-DD43-F216DBFABACA}"/>
              </a:ext>
            </a:extLst>
          </p:cNvPr>
          <p:cNvSpPr txBox="1"/>
          <p:nvPr/>
        </p:nvSpPr>
        <p:spPr>
          <a:xfrm>
            <a:off x="1570309" y="5942316"/>
            <a:ext cx="5472222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 fontAlgn="base">
              <a:spcBef>
                <a:spcPts val="600"/>
              </a:spcBef>
              <a:buFont typeface="+mj-lt"/>
              <a:buAutoNum type="arabicPeriod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concern is reviewed by [title, department]​</a:t>
            </a:r>
          </a:p>
          <a:p>
            <a:pPr marL="228600" lvl="0" indent="-228600" fontAlgn="base">
              <a:spcBef>
                <a:spcPts val="600"/>
              </a:spcBef>
              <a:buFont typeface="+mj-lt"/>
              <a:buAutoNum type="arabicPeriod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visual inspection is completed within [#] days​</a:t>
            </a:r>
          </a:p>
          <a:p>
            <a:pPr marL="228600" lvl="0" indent="-228600" fontAlgn="base">
              <a:spcBef>
                <a:spcPts val="600"/>
              </a:spcBef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We identify the cause and take action</a:t>
            </a:r>
          </a:p>
          <a:p>
            <a:pPr marL="228600" lvl="0" indent="-228600" fontAlgn="base">
              <a:spcBef>
                <a:spcPts val="600"/>
              </a:spcBef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You receive a report an, also shared with [building principal]. Corrective action is targeted for completion within [#] days.</a:t>
            </a:r>
            <a:endParaRPr 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phic 21" descr="Document with solid fill">
            <a:extLst>
              <a:ext uri="{FF2B5EF4-FFF2-40B4-BE49-F238E27FC236}">
                <a16:creationId xmlns:a16="http://schemas.microsoft.com/office/drawing/2014/main" id="{ADC5EA42-ACB4-07E6-BE5E-DA74253B68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3156" y="2459757"/>
            <a:ext cx="717765" cy="717765"/>
          </a:xfrm>
          <a:prstGeom prst="rect">
            <a:avLst/>
          </a:prstGeom>
        </p:spPr>
      </p:pic>
      <p:pic>
        <p:nvPicPr>
          <p:cNvPr id="24" name="Graphic 23" descr="Question mark with solid fill">
            <a:extLst>
              <a:ext uri="{FF2B5EF4-FFF2-40B4-BE49-F238E27FC236}">
                <a16:creationId xmlns:a16="http://schemas.microsoft.com/office/drawing/2014/main" id="{6362FDD6-6917-7A6D-CA7E-64E902CB58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4773" y="4256771"/>
            <a:ext cx="698474" cy="71006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4EFBDA7-4704-9CA7-C1C0-18EB6F5C1A2E}"/>
              </a:ext>
            </a:extLst>
          </p:cNvPr>
          <p:cNvSpPr txBox="1"/>
          <p:nvPr/>
        </p:nvSpPr>
        <p:spPr>
          <a:xfrm>
            <a:off x="1467026" y="8288096"/>
            <a:ext cx="251053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Evidence of leaks and moisture​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Suspected mold growth​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General cleanliness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Evidence of pests​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45A942E-4C06-10C2-0A15-B2B745589286}"/>
              </a:ext>
            </a:extLst>
          </p:cNvPr>
          <p:cNvSpPr txBox="1"/>
          <p:nvPr/>
        </p:nvSpPr>
        <p:spPr>
          <a:xfrm>
            <a:off x="3990972" y="8291990"/>
            <a:ext cx="32728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Improperly stored food​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Scented products (air fresheners and candles)​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Chemicals brought from home​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Suspected issues with HVAC systems​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0ADB56D-9379-40CB-099D-C6A74BCB4246}"/>
              </a:ext>
            </a:extLst>
          </p:cNvPr>
          <p:cNvSpPr txBox="1"/>
          <p:nvPr/>
        </p:nvSpPr>
        <p:spPr>
          <a:xfrm>
            <a:off x="512615" y="1202323"/>
            <a:ext cx="6473735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Reporting concerns early helps the district identify problems, respond quickly, and maintain healthy learning and working environments.</a:t>
            </a:r>
            <a:endParaRPr lang="en-US" dirty="0"/>
          </a:p>
          <a:p>
            <a:r>
              <a:rPr lang="en-US" sz="1400" dirty="0">
                <a:latin typeface="Arial"/>
                <a:cs typeface="Arial"/>
              </a:rPr>
              <a:t>Contact Facilities at </a:t>
            </a:r>
            <a:r>
              <a:rPr lang="en-US" sz="1400" dirty="0">
                <a:solidFill>
                  <a:srgbClr val="FF0000"/>
                </a:solidFill>
                <a:latin typeface="Arial"/>
                <a:cs typeface="Arial"/>
              </a:rPr>
              <a:t>[###-####] </a:t>
            </a:r>
            <a:r>
              <a:rPr lang="en-US" sz="1400" dirty="0">
                <a:latin typeface="Arial"/>
                <a:cs typeface="Arial"/>
              </a:rPr>
              <a:t>for emergencies or questions.</a:t>
            </a:r>
            <a:endParaRPr lang="en-US" dirty="0"/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F63AB39-F852-8BA7-2708-1B6477A0E175}"/>
              </a:ext>
            </a:extLst>
          </p:cNvPr>
          <p:cNvSpPr txBox="1"/>
          <p:nvPr/>
        </p:nvSpPr>
        <p:spPr>
          <a:xfrm>
            <a:off x="660426" y="7819099"/>
            <a:ext cx="49054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What Do IAQ Inspections Look For?</a:t>
            </a:r>
          </a:p>
        </p:txBody>
      </p:sp>
      <p:pic>
        <p:nvPicPr>
          <p:cNvPr id="26" name="Graphic 25" descr="Magnifying glass with solid fill">
            <a:extLst>
              <a:ext uri="{FF2B5EF4-FFF2-40B4-BE49-F238E27FC236}">
                <a16:creationId xmlns:a16="http://schemas.microsoft.com/office/drawing/2014/main" id="{02ED5A51-0D3E-D553-0D00-F478944C4F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3156" y="8481409"/>
            <a:ext cx="746255" cy="746255"/>
          </a:xfrm>
          <a:prstGeom prst="rect">
            <a:avLst/>
          </a:prstGeom>
        </p:spPr>
      </p:pic>
      <p:pic>
        <p:nvPicPr>
          <p:cNvPr id="38" name="Graphic 37" descr="Clipboard Mixed with solid fill">
            <a:extLst>
              <a:ext uri="{FF2B5EF4-FFF2-40B4-BE49-F238E27FC236}">
                <a16:creationId xmlns:a16="http://schemas.microsoft.com/office/drawing/2014/main" id="{BCA89F6D-E28E-A8BC-B267-8304301218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3587" y="6183347"/>
            <a:ext cx="914400" cy="91440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9277D17E-50AA-9792-85CF-B72F5A24F81E}"/>
              </a:ext>
            </a:extLst>
          </p:cNvPr>
          <p:cNvSpPr/>
          <p:nvPr/>
        </p:nvSpPr>
        <p:spPr>
          <a:xfrm>
            <a:off x="394220" y="264405"/>
            <a:ext cx="2800671" cy="4354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Add district logo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C84932-1C18-5A48-93F6-8DFAE0008EAC}"/>
              </a:ext>
            </a:extLst>
          </p:cNvPr>
          <p:cNvSpPr txBox="1"/>
          <p:nvPr/>
        </p:nvSpPr>
        <p:spPr>
          <a:xfrm>
            <a:off x="4381500" y="3863340"/>
            <a:ext cx="3886200" cy="16773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lnSpc>
                <a:spcPts val="1650"/>
              </a:lnSpc>
            </a:pPr>
            <a:r>
              <a:rPr lang="en-US" sz="1400" b="1" i="0" u="none" strike="noStrike" baseline="0">
                <a:solidFill>
                  <a:srgbClr val="FF0000"/>
                </a:solidFill>
                <a:latin typeface="Arial"/>
                <a:ea typeface="Segoe UI"/>
                <a:cs typeface="Segoe UI"/>
              </a:rPr>
              <a:t>Call Facilities immediately for:</a:t>
            </a:r>
            <a:r>
              <a:rPr lang="en-US" sz="1400" b="0" i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​</a:t>
            </a:r>
          </a:p>
          <a:p>
            <a:pPr marL="171450" lvl="0" indent="-171450" algn="l" rtl="0">
              <a:lnSpc>
                <a:spcPts val="1650"/>
              </a:lnSpc>
              <a:buFont typeface="Arial,Sans-Serif"/>
              <a:buChar char="•"/>
            </a:pPr>
            <a:r>
              <a:rPr lang="en-US" sz="1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Water leaks</a:t>
            </a:r>
            <a:r>
              <a:rPr lang="en-US" sz="14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​</a:t>
            </a:r>
          </a:p>
          <a:p>
            <a:pPr marL="171450" lvl="0" indent="-171450" algn="l" rtl="0">
              <a:lnSpc>
                <a:spcPts val="1650"/>
              </a:lnSpc>
              <a:buFont typeface="Arial,Sans-Serif"/>
              <a:buChar char="•"/>
            </a:pPr>
            <a:r>
              <a:rPr lang="en-US" sz="1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Chemical spills</a:t>
            </a:r>
            <a:r>
              <a:rPr lang="en-US" sz="14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​</a:t>
            </a:r>
          </a:p>
          <a:p>
            <a:pPr marL="171450" lvl="0" indent="-171450" algn="l" rtl="0">
              <a:lnSpc>
                <a:spcPts val="1650"/>
              </a:lnSpc>
              <a:buFont typeface="Arial,Sans-Serif"/>
              <a:buChar char="•"/>
            </a:pPr>
            <a:r>
              <a:rPr lang="en-US" sz="1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Fuel odors</a:t>
            </a:r>
            <a:r>
              <a:rPr lang="en-US" sz="14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​</a:t>
            </a:r>
          </a:p>
          <a:p>
            <a:pPr marL="171450" lvl="0" indent="-171450" algn="l" rtl="0">
              <a:lnSpc>
                <a:spcPts val="1650"/>
              </a:lnSpc>
              <a:buFont typeface="Arial,Sans-Serif"/>
              <a:buChar char="•"/>
            </a:pPr>
            <a:r>
              <a:rPr lang="en-US" sz="1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Widespread symptoms </a:t>
            </a:r>
            <a:r>
              <a:rPr lang="en-US" sz="14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​</a:t>
            </a:r>
          </a:p>
          <a:p>
            <a:pPr algn="l" rtl="0">
              <a:lnSpc>
                <a:spcPts val="1650"/>
              </a:lnSpc>
            </a:pPr>
            <a:r>
              <a:rPr lang="en-US" sz="1400" b="0" i="0" u="none" strike="noStrike" baseline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(headaches, nausea, cough)</a:t>
            </a:r>
            <a:r>
              <a:rPr lang="en-US" sz="1400" b="0" i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​</a:t>
            </a:r>
          </a:p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0C68A3-F839-02BD-3113-B06346A7D9DB}"/>
              </a:ext>
            </a:extLst>
          </p:cNvPr>
          <p:cNvSpPr txBox="1"/>
          <p:nvPr/>
        </p:nvSpPr>
        <p:spPr>
          <a:xfrm>
            <a:off x="1524000" y="4030980"/>
            <a:ext cx="3886200" cy="14593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lvl="0" indent="-171450" algn="l" rtl="0">
              <a:lnSpc>
                <a:spcPts val="1650"/>
              </a:lnSpc>
              <a:buFont typeface="Arial,Sans-Serif"/>
              <a:buChar char="•"/>
            </a:pPr>
            <a:r>
              <a:rPr lang="en-US"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Unusual odor​s</a:t>
            </a:r>
            <a:r>
              <a:rPr lang="en-US" sz="14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​</a:t>
            </a:r>
          </a:p>
          <a:p>
            <a:pPr marL="171450" lvl="0" indent="-171450" algn="l" rtl="0">
              <a:lnSpc>
                <a:spcPts val="1650"/>
              </a:lnSpc>
              <a:buFont typeface="Arial,Sans-Serif"/>
              <a:buChar char="•"/>
            </a:pPr>
            <a:r>
              <a:rPr lang="en-US"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Water damage</a:t>
            </a:r>
            <a:r>
              <a:rPr lang="en-US" sz="14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​</a:t>
            </a:r>
          </a:p>
          <a:p>
            <a:pPr marL="171450" lvl="0" indent="-171450" algn="l" rtl="0">
              <a:lnSpc>
                <a:spcPts val="1650"/>
              </a:lnSpc>
              <a:buFont typeface="Arial,Sans-Serif"/>
              <a:buChar char="•"/>
            </a:pPr>
            <a:r>
              <a:rPr lang="en-US"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Suspected mold or musty odors</a:t>
            </a:r>
            <a:r>
              <a:rPr lang="en-US" sz="14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​</a:t>
            </a:r>
          </a:p>
          <a:p>
            <a:pPr marL="171450" lvl="0" indent="-171450" algn="l" rtl="0">
              <a:lnSpc>
                <a:spcPts val="1650"/>
              </a:lnSpc>
              <a:buFont typeface="Arial,Sans-Serif"/>
              <a:buChar char="•"/>
            </a:pPr>
            <a:r>
              <a:rPr lang="en-US"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Very hot or cold indoor temps</a:t>
            </a:r>
            <a:r>
              <a:rPr lang="en-US" sz="14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​</a:t>
            </a:r>
          </a:p>
          <a:p>
            <a:pPr marL="171450" lvl="0" indent="-171450" algn="l" rtl="0">
              <a:lnSpc>
                <a:spcPts val="1650"/>
              </a:lnSpc>
              <a:buFont typeface="Arial,Sans-Serif"/>
              <a:buChar char="•"/>
            </a:pPr>
            <a:r>
              <a:rPr lang="en-US"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Evidence of pests </a:t>
            </a:r>
            <a:r>
              <a:rPr lang="en-US" sz="14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​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19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>
          <a:extLst>
            <a:ext uri="{FF2B5EF4-FFF2-40B4-BE49-F238E27FC236}">
              <a16:creationId xmlns:a16="http://schemas.microsoft.com/office/drawing/2014/main" id="{19F271D1-8AA6-805E-B4F8-B32293806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>
            <a:extLst>
              <a:ext uri="{FF2B5EF4-FFF2-40B4-BE49-F238E27FC236}">
                <a16:creationId xmlns:a16="http://schemas.microsoft.com/office/drawing/2014/main" id="{2BDF3B83-2998-A41E-68BB-C402654F5557}"/>
              </a:ext>
            </a:extLst>
          </p:cNvPr>
          <p:cNvSpPr txBox="1"/>
          <p:nvPr/>
        </p:nvSpPr>
        <p:spPr>
          <a:xfrm>
            <a:off x="409403" y="269232"/>
            <a:ext cx="7041000" cy="15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Arial"/>
                <a:cs typeface="Arial"/>
              </a:rPr>
              <a:t>How to Use this Template</a:t>
            </a:r>
          </a:p>
          <a:p>
            <a:pPr algn="ctr"/>
            <a:r>
              <a:rPr lang="en" dirty="0">
                <a:solidFill>
                  <a:schemeClr val="dk1"/>
                </a:solidFill>
                <a:latin typeface="Arial"/>
                <a:cs typeface="Arial"/>
              </a:rPr>
              <a:t>Communicating IAQ Concern Submission Instructions</a:t>
            </a:r>
            <a:endParaRPr lang="en" sz="1800" dirty="0">
              <a:solidFill>
                <a:schemeClr val="dk1"/>
              </a:solidFill>
              <a:latin typeface="Arial"/>
              <a:cs typeface="Arial"/>
            </a:endParaRPr>
          </a:p>
        </p:txBody>
      </p:sp>
      <p:sp>
        <p:nvSpPr>
          <p:cNvPr id="77" name="Google Shape;77;p14">
            <a:extLst>
              <a:ext uri="{FF2B5EF4-FFF2-40B4-BE49-F238E27FC236}">
                <a16:creationId xmlns:a16="http://schemas.microsoft.com/office/drawing/2014/main" id="{D66E7008-AEF4-F887-2EC0-0C7C13DA60B1}"/>
              </a:ext>
            </a:extLst>
          </p:cNvPr>
          <p:cNvSpPr txBox="1"/>
          <p:nvPr/>
        </p:nvSpPr>
        <p:spPr>
          <a:xfrm>
            <a:off x="484473" y="1207289"/>
            <a:ext cx="6891300" cy="90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>
              <a:buChar char="•"/>
            </a:pPr>
            <a:r>
              <a:rPr lang="en" sz="1200" dirty="0">
                <a:solidFill>
                  <a:schemeClr val="dk1"/>
                </a:solidFill>
                <a:latin typeface="Arial"/>
                <a:cs typeface="Arial"/>
              </a:rPr>
              <a:t>Fill in </a:t>
            </a:r>
            <a:r>
              <a:rPr lang="en" sz="1200" dirty="0">
                <a:solidFill>
                  <a:srgbClr val="FF0000"/>
                </a:solidFill>
                <a:latin typeface="Arial"/>
                <a:cs typeface="Arial"/>
              </a:rPr>
              <a:t>[red text] </a:t>
            </a:r>
            <a:r>
              <a:rPr lang="en" sz="1200" dirty="0">
                <a:solidFill>
                  <a:schemeClr val="dk1"/>
                </a:solidFill>
                <a:latin typeface="Arial"/>
                <a:cs typeface="Arial"/>
              </a:rPr>
              <a:t>with your district's specific process for submitting IAQ concerns.</a:t>
            </a:r>
            <a:endParaRPr lang="en" sz="1200">
              <a:solidFill>
                <a:schemeClr val="dk1"/>
              </a:solidFill>
              <a:latin typeface="Arial"/>
              <a:cs typeface="Arial"/>
            </a:endParaRPr>
          </a:p>
          <a:p>
            <a:pPr marL="171450" indent="-171450">
              <a:buChar char="•"/>
            </a:pPr>
            <a:r>
              <a:rPr lang="en" sz="1200" dirty="0">
                <a:solidFill>
                  <a:schemeClr val="dk1"/>
                </a:solidFill>
                <a:latin typeface="Arial"/>
                <a:ea typeface="Calibri"/>
                <a:cs typeface="Arial"/>
              </a:rPr>
              <a:t>The two template options (color &amp; black/white) have the same content</a:t>
            </a:r>
            <a:endParaRPr lang="en" sz="1200">
              <a:solidFill>
                <a:schemeClr val="dk1"/>
              </a:solidFill>
              <a:latin typeface="Arial"/>
              <a:ea typeface="Calibri"/>
              <a:cs typeface="Arial"/>
            </a:endParaRPr>
          </a:p>
          <a:p>
            <a:pPr marL="171450" indent="-171450">
              <a:buChar char="•"/>
            </a:pPr>
            <a:r>
              <a:rPr lang="en" sz="1200" dirty="0">
                <a:solidFill>
                  <a:schemeClr val="dk1"/>
                </a:solidFill>
                <a:latin typeface="Arial"/>
                <a:cs typeface="Arial"/>
              </a:rPr>
              <a:t>Add your district logo and contact information, so staff know these instructions are customized.</a:t>
            </a:r>
            <a:endParaRPr lang="en" sz="1200">
              <a:solidFill>
                <a:schemeClr val="dk1"/>
              </a:solidFill>
              <a:latin typeface="Arial"/>
              <a:cs typeface="Arial"/>
            </a:endParaRPr>
          </a:p>
          <a:p>
            <a:pPr marL="171450" indent="-171450">
              <a:buChar char="•"/>
            </a:pPr>
            <a:r>
              <a:rPr lang="en" sz="1200" dirty="0">
                <a:solidFill>
                  <a:schemeClr val="dk1"/>
                </a:solidFill>
                <a:latin typeface="Arial"/>
                <a:ea typeface="Calibri"/>
                <a:cs typeface="Arial"/>
              </a:rPr>
              <a:t>After customizing, save and share as a PDF file</a:t>
            </a:r>
            <a:endParaRPr lang="en" sz="1200">
              <a:solidFill>
                <a:schemeClr val="dk1"/>
              </a:solidFill>
              <a:latin typeface="Arial"/>
              <a:ea typeface="Calibri"/>
              <a:cs typeface="Arial"/>
            </a:endParaRPr>
          </a:p>
          <a:p>
            <a:endParaRPr lang="en" sz="1200" dirty="0">
              <a:solidFill>
                <a:schemeClr val="dk1"/>
              </a:solidFill>
              <a:latin typeface="Arial"/>
              <a:cs typeface="Arial"/>
            </a:endParaRPr>
          </a:p>
          <a:p>
            <a:r>
              <a:rPr lang="en" sz="1200" b="1" dirty="0">
                <a:solidFill>
                  <a:schemeClr val="dk1"/>
                </a:solidFill>
                <a:latin typeface="Arial"/>
                <a:ea typeface="Calibri"/>
                <a:cs typeface="Arial"/>
              </a:rPr>
              <a:t>Why encourage staff to submit IAQ concerns?</a:t>
            </a:r>
            <a:endParaRPr lang="en" sz="1200" dirty="0">
              <a:solidFill>
                <a:schemeClr val="dk1"/>
              </a:solidFill>
              <a:latin typeface="Arial"/>
              <a:ea typeface="Calibri"/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n" sz="1200" b="1" dirty="0">
                <a:solidFill>
                  <a:schemeClr val="dk1"/>
                </a:solidFill>
                <a:latin typeface="Arial"/>
                <a:cs typeface="Arial"/>
              </a:rPr>
              <a:t>Build trust.</a:t>
            </a:r>
            <a:r>
              <a:rPr lang="en" sz="1200" dirty="0">
                <a:solidFill>
                  <a:schemeClr val="dk1"/>
                </a:solidFill>
                <a:latin typeface="Arial"/>
                <a:cs typeface="Arial"/>
              </a:rPr>
              <a:t> A responsive, transparent process shows staff that their concerns are heard, taken seriously, and followed up on. </a:t>
            </a:r>
          </a:p>
          <a:p>
            <a:pPr marL="171450" indent="-171450">
              <a:buFont typeface="Arial"/>
              <a:buChar char="•"/>
            </a:pPr>
            <a:r>
              <a:rPr lang="en" sz="1200" b="1" dirty="0">
                <a:solidFill>
                  <a:schemeClr val="dk1"/>
                </a:solidFill>
                <a:latin typeface="Arial"/>
                <a:cs typeface="Arial"/>
              </a:rPr>
              <a:t>Catch problems early.</a:t>
            </a:r>
            <a:r>
              <a:rPr lang="en" sz="1200" dirty="0">
                <a:solidFill>
                  <a:schemeClr val="dk1"/>
                </a:solidFill>
                <a:latin typeface="Arial"/>
                <a:cs typeface="Arial"/>
              </a:rPr>
              <a:t> Staff observations can help identify leaks, ventilation issues, odors, pests, or other concerns before they become larger or more costly problems.</a:t>
            </a:r>
          </a:p>
          <a:p>
            <a:pPr marL="171450" indent="-171450">
              <a:buFont typeface="Arial"/>
              <a:buChar char="•"/>
            </a:pPr>
            <a:r>
              <a:rPr lang="en" sz="1200" b="1" dirty="0">
                <a:solidFill>
                  <a:schemeClr val="dk1"/>
                </a:solidFill>
                <a:latin typeface="Arial"/>
                <a:cs typeface="Arial"/>
              </a:rPr>
              <a:t>Support healthy learning environments. </a:t>
            </a:r>
            <a:r>
              <a:rPr lang="en" sz="1200" dirty="0">
                <a:solidFill>
                  <a:schemeClr val="dk1"/>
                </a:solidFill>
                <a:latin typeface="Arial"/>
                <a:cs typeface="Arial"/>
              </a:rPr>
              <a:t>Addressing IAQ concerns helps maintain clean, comfortable classrooms where students and staff can learn and work.</a:t>
            </a:r>
          </a:p>
          <a:p>
            <a:pPr marL="171450" indent="-171450">
              <a:buFont typeface="Arial"/>
              <a:buChar char="•"/>
            </a:pPr>
            <a:r>
              <a:rPr lang="en" sz="1200" b="1" dirty="0">
                <a:solidFill>
                  <a:schemeClr val="dk1"/>
                </a:solidFill>
                <a:latin typeface="Arial"/>
                <a:cs typeface="Arial"/>
              </a:rPr>
              <a:t>Build shared responsibility.</a:t>
            </a:r>
            <a:r>
              <a:rPr lang="en" sz="1200" dirty="0">
                <a:solidFill>
                  <a:schemeClr val="dk1"/>
                </a:solidFill>
                <a:latin typeface="Arial"/>
                <a:cs typeface="Arial"/>
              </a:rPr>
              <a:t> Encouraging staff to report concerns makes IAQ a shared part of maintaining healthy schools, not just a Facilities responsibility.</a:t>
            </a:r>
          </a:p>
          <a:p>
            <a:pPr marL="171450" indent="-171450">
              <a:buFont typeface="Arial"/>
              <a:buChar char="•"/>
            </a:pPr>
            <a:endParaRPr lang="en" sz="1200" b="1" dirty="0">
              <a:solidFill>
                <a:schemeClr val="dk1"/>
              </a:solidFill>
              <a:latin typeface="Arial"/>
              <a:ea typeface="Calibri"/>
              <a:cs typeface="Arial"/>
            </a:endParaRPr>
          </a:p>
          <a:p>
            <a:r>
              <a:rPr lang="en" sz="1200" b="1" dirty="0">
                <a:solidFill>
                  <a:schemeClr val="dk1"/>
                </a:solidFill>
                <a:latin typeface="Arial"/>
                <a:cs typeface="Arial"/>
              </a:rPr>
              <a:t>How to submit</a:t>
            </a:r>
            <a:endParaRPr lang="en" sz="1200">
              <a:solidFill>
                <a:schemeClr val="dk1"/>
              </a:solidFill>
              <a:latin typeface="Arial"/>
              <a:ea typeface="Calibri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" sz="1200" dirty="0">
                <a:solidFill>
                  <a:schemeClr val="dk1"/>
                </a:solidFill>
                <a:latin typeface="Arial"/>
                <a:cs typeface="Arial"/>
              </a:rPr>
              <a:t>Include any links to the IAQ Concern form or how to submit IAQ concerns using the workorder system.</a:t>
            </a:r>
            <a:endParaRPr lang="en" sz="1200">
              <a:solidFill>
                <a:schemeClr val="dk1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" sz="1200" dirty="0">
                <a:solidFill>
                  <a:schemeClr val="dk1"/>
                </a:solidFill>
                <a:latin typeface="Arial"/>
                <a:ea typeface="Calibri"/>
                <a:cs typeface="Arial"/>
              </a:rPr>
              <a:t>Clarify any steps that need to be taken before submission, like supervisor sign-off.</a:t>
            </a:r>
            <a:endParaRPr lang="en" sz="1200">
              <a:solidFill>
                <a:schemeClr val="dk1"/>
              </a:solidFill>
              <a:latin typeface="Arial"/>
              <a:ea typeface="Calibri"/>
              <a:cs typeface="Arial"/>
            </a:endParaRPr>
          </a:p>
          <a:p>
            <a:pPr marL="171450" indent="-171450">
              <a:buChar char="•"/>
            </a:pPr>
            <a:endParaRPr lang="en" sz="1200" dirty="0">
              <a:solidFill>
                <a:schemeClr val="dk1"/>
              </a:solidFill>
              <a:latin typeface="Arial"/>
              <a:cs typeface="Arial"/>
            </a:endParaRPr>
          </a:p>
          <a:p>
            <a:r>
              <a:rPr lang="en" sz="1200" b="1" dirty="0">
                <a:solidFill>
                  <a:schemeClr val="dk1"/>
                </a:solidFill>
                <a:latin typeface="Arial"/>
                <a:cs typeface="Arial"/>
              </a:rPr>
              <a:t>What to report</a:t>
            </a:r>
            <a:endParaRPr lang="en" sz="1200" b="1">
              <a:solidFill>
                <a:schemeClr val="dk1"/>
              </a:solidFill>
              <a:latin typeface="Arial"/>
              <a:ea typeface="Calibri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" sz="1200" dirty="0">
                <a:solidFill>
                  <a:schemeClr val="dk1"/>
                </a:solidFill>
                <a:latin typeface="Arial"/>
                <a:cs typeface="Arial"/>
              </a:rPr>
              <a:t>Reduce unnecessary concern submissions by giving examples of IAQ concerns that should be reported.</a:t>
            </a:r>
            <a:endParaRPr lang="en" sz="1200">
              <a:solidFill>
                <a:schemeClr val="dk1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" sz="1200" dirty="0">
                <a:solidFill>
                  <a:schemeClr val="dk1"/>
                </a:solidFill>
                <a:latin typeface="Arial"/>
                <a:ea typeface="Calibri"/>
                <a:cs typeface="Arial"/>
              </a:rPr>
              <a:t>Ensure that situations requiring emergency or urgent response are communicated clearly.</a:t>
            </a:r>
            <a:endParaRPr lang="en" sz="1200">
              <a:solidFill>
                <a:schemeClr val="dk1"/>
              </a:solidFill>
              <a:latin typeface="Arial"/>
              <a:ea typeface="Calibri"/>
              <a:cs typeface="Arial"/>
            </a:endParaRPr>
          </a:p>
          <a:p>
            <a:endParaRPr lang="en" sz="1200" b="1" dirty="0">
              <a:solidFill>
                <a:schemeClr val="dk1"/>
              </a:solidFill>
              <a:latin typeface="Arial"/>
              <a:ea typeface="Calibri"/>
              <a:cs typeface="Arial"/>
            </a:endParaRPr>
          </a:p>
          <a:p>
            <a:r>
              <a:rPr lang="en" sz="1200" b="1" dirty="0">
                <a:solidFill>
                  <a:schemeClr val="dk1"/>
                </a:solidFill>
                <a:latin typeface="Arial"/>
                <a:cs typeface="Arial"/>
              </a:rPr>
              <a:t>What happens after you report</a:t>
            </a:r>
            <a:endParaRPr lang="en" sz="1200">
              <a:solidFill>
                <a:schemeClr val="dk1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" sz="1200" dirty="0">
                <a:solidFill>
                  <a:schemeClr val="dk1"/>
                </a:solidFill>
                <a:latin typeface="Arial"/>
                <a:cs typeface="Arial"/>
              </a:rPr>
              <a:t>Establish realistic timelines for reviewing concerns, conducting inspections, and sharing follow-up findings with the submitter.</a:t>
            </a:r>
            <a:endParaRPr lang="en" sz="1200" baseline="30000">
              <a:solidFill>
                <a:schemeClr val="dk1"/>
              </a:solidFill>
              <a:highlight>
                <a:srgbClr val="FFFFFF"/>
              </a:highlight>
              <a:latin typeface="Arial"/>
              <a:ea typeface="Calibri"/>
              <a:cs typeface="Arial"/>
            </a:endParaRPr>
          </a:p>
          <a:p>
            <a:endParaRPr lang="en" sz="1200" b="1" dirty="0">
              <a:solidFill>
                <a:schemeClr val="dk1"/>
              </a:solidFill>
              <a:latin typeface="Arial"/>
              <a:cs typeface="Arial"/>
            </a:endParaRPr>
          </a:p>
          <a:p>
            <a:r>
              <a:rPr lang="en" sz="1200" b="1" dirty="0">
                <a:solidFill>
                  <a:schemeClr val="dk1"/>
                </a:solidFill>
                <a:latin typeface="Arial"/>
                <a:cs typeface="Arial"/>
              </a:rPr>
              <a:t>What do IAQ inspections look for</a:t>
            </a:r>
            <a:endParaRPr lang="en" sz="1200">
              <a:solidFill>
                <a:schemeClr val="dk1"/>
              </a:solidFill>
              <a:latin typeface="Arial"/>
              <a:cs typeface="Arial"/>
            </a:endParaRPr>
          </a:p>
          <a:p>
            <a:pPr marL="285750" indent="-285750">
              <a:buChar char="•"/>
            </a:pPr>
            <a:r>
              <a:rPr lang="en" sz="1200" dirty="0">
                <a:solidFill>
                  <a:schemeClr val="dk1"/>
                </a:solidFill>
                <a:latin typeface="Arial"/>
                <a:ea typeface="Calibri"/>
                <a:cs typeface="Arial"/>
              </a:rPr>
              <a:t>Listing common sources of classroom IAQ problems helps to reiterate best practices and can encourage staff to take ownership of sources they have control over.</a:t>
            </a:r>
            <a:endParaRPr lang="en" sz="1200">
              <a:solidFill>
                <a:schemeClr val="dk1"/>
              </a:solidFill>
              <a:latin typeface="Arial"/>
              <a:ea typeface="Calibri"/>
              <a:cs typeface="Arial"/>
            </a:endParaRPr>
          </a:p>
          <a:p>
            <a:pPr marL="285750" indent="-285750">
              <a:buChar char="•"/>
            </a:pPr>
            <a:endParaRPr lang="en" sz="1200" dirty="0">
              <a:solidFill>
                <a:schemeClr val="dk1"/>
              </a:solidFill>
              <a:latin typeface="Arial"/>
              <a:ea typeface="Calibri"/>
              <a:cs typeface="Arial"/>
            </a:endParaRPr>
          </a:p>
          <a:p>
            <a:r>
              <a:rPr lang="en" sz="1200" b="1" dirty="0">
                <a:solidFill>
                  <a:schemeClr val="dk1"/>
                </a:solidFill>
                <a:latin typeface="Arial"/>
                <a:cs typeface="Arial"/>
              </a:rPr>
              <a:t>Other Resources:</a:t>
            </a:r>
          </a:p>
          <a:p>
            <a:pPr marL="171450" indent="-171450">
              <a:buFont typeface="Arial"/>
              <a:buChar char="•"/>
            </a:pPr>
            <a:r>
              <a:rPr lang="en" sz="1200" dirty="0">
                <a:solidFill>
                  <a:schemeClr val="dk1"/>
                </a:solidFill>
                <a:latin typeface="Arial"/>
                <a:ea typeface="Calibri" panose="020F0502020204030204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IAQ Concern Form Template</a:t>
            </a:r>
          </a:p>
          <a:p>
            <a:pPr marL="171450" indent="-171450">
              <a:buFont typeface="Arial"/>
              <a:buChar char="•"/>
            </a:pPr>
            <a:r>
              <a:rPr lang="en" sz="1200" dirty="0">
                <a:solidFill>
                  <a:schemeClr val="dk1"/>
                </a:solidFill>
                <a:latin typeface="Arial"/>
                <a:ea typeface="Calibri" panose="020F0502020204030204"/>
                <a:cs typeface="Arial"/>
              </a:rPr>
              <a:t>IAQ Assessment Checklist</a:t>
            </a:r>
          </a:p>
          <a:p>
            <a:pPr marL="171450" indent="-171450">
              <a:buFont typeface="Arial"/>
              <a:buChar char="•"/>
            </a:pPr>
            <a:r>
              <a:rPr lang="en" sz="1200" dirty="0">
                <a:solidFill>
                  <a:schemeClr val="dk1"/>
                </a:solidFill>
                <a:latin typeface="Arial"/>
                <a:ea typeface="Calibri" panose="020F0502020204030204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IAQ Assessment Report Template</a:t>
            </a:r>
          </a:p>
          <a:p>
            <a:endParaRPr lang="en" sz="1200" baseline="30000" dirty="0">
              <a:ea typeface="Calibri" panose="020F0502020204030204"/>
              <a:cs typeface="Calibri" panose="020F0502020204030204"/>
            </a:endParaRPr>
          </a:p>
          <a:p>
            <a:br>
              <a:rPr lang="en" sz="1200" b="1" dirty="0"/>
            </a:br>
            <a:br>
              <a:rPr lang="en" sz="1200" b="1" dirty="0"/>
            </a:br>
            <a:br>
              <a:rPr lang="en" sz="1300" dirty="0">
                <a:highlight>
                  <a:srgbClr val="FFFFFF"/>
                </a:highlight>
              </a:rPr>
            </a:br>
            <a:br>
              <a:rPr lang="en" sz="1200" dirty="0"/>
            </a:br>
            <a:br>
              <a:rPr lang="en" sz="1200" dirty="0"/>
            </a:br>
            <a:br>
              <a:rPr lang="en" sz="1200" dirty="0"/>
            </a:br>
            <a:endParaRPr lang="en" sz="1200" b="1" dirty="0"/>
          </a:p>
          <a:p>
            <a:pPr marL="0" lvl="0" indent="0" algn="l" rtl="0">
              <a:lnSpc>
                <a:spcPct val="115000"/>
              </a:lnSpc>
              <a:spcBef>
                <a:spcPts val="3800"/>
              </a:spcBef>
              <a:spcAft>
                <a:spcPts val="3800"/>
              </a:spcAft>
              <a:buNone/>
            </a:pPr>
            <a:endParaRPr sz="12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26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9769</TotalTime>
  <Words>459</Words>
  <Application>Microsoft Office PowerPoint</Application>
  <PresentationFormat>Custom</PresentationFormat>
  <Paragraphs>58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2013 - 2022 Theme</vt:lpstr>
      <vt:lpstr>Reporting an Indoor Air Quality (IAQ) Concern </vt:lpstr>
      <vt:lpstr>Reporting an Indoor Air Quality (IAQ) Concern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Anand</dc:creator>
  <cp:lastModifiedBy>Hannah Carter</cp:lastModifiedBy>
  <cp:revision>1425</cp:revision>
  <dcterms:created xsi:type="dcterms:W3CDTF">2015-03-03T16:33:47Z</dcterms:created>
  <dcterms:modified xsi:type="dcterms:W3CDTF">2026-09-20T20:06:03Z</dcterms:modified>
</cp:coreProperties>
</file>